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handoutMasterIdLst>
    <p:handoutMasterId r:id="rId33"/>
  </p:handoutMasterIdLst>
  <p:sldIdLst>
    <p:sldId id="266" r:id="rId3"/>
    <p:sldId id="288" r:id="rId4"/>
    <p:sldId id="307" r:id="rId5"/>
    <p:sldId id="292" r:id="rId6"/>
    <p:sldId id="286" r:id="rId7"/>
    <p:sldId id="283" r:id="rId8"/>
    <p:sldId id="285" r:id="rId9"/>
    <p:sldId id="309" r:id="rId10"/>
    <p:sldId id="306" r:id="rId11"/>
    <p:sldId id="314" r:id="rId12"/>
    <p:sldId id="271" r:id="rId13"/>
    <p:sldId id="293" r:id="rId14"/>
    <p:sldId id="267" r:id="rId15"/>
    <p:sldId id="308" r:id="rId16"/>
    <p:sldId id="310" r:id="rId17"/>
    <p:sldId id="315" r:id="rId18"/>
    <p:sldId id="313" r:id="rId19"/>
    <p:sldId id="316" r:id="rId20"/>
    <p:sldId id="296" r:id="rId21"/>
    <p:sldId id="299" r:id="rId22"/>
    <p:sldId id="311" r:id="rId23"/>
    <p:sldId id="300" r:id="rId24"/>
    <p:sldId id="301" r:id="rId25"/>
    <p:sldId id="302" r:id="rId26"/>
    <p:sldId id="317" r:id="rId27"/>
    <p:sldId id="319" r:id="rId28"/>
    <p:sldId id="318" r:id="rId29"/>
    <p:sldId id="304" r:id="rId30"/>
    <p:sldId id="268" r:id="rId31"/>
  </p:sldIdLst>
  <p:sldSz cx="9144000" cy="6858000" type="screen4x3"/>
  <p:notesSz cx="6797675" cy="9926638"/>
  <p:defaultTextStyle>
    <a:defPPr>
      <a:defRPr lang="en-US"/>
    </a:defPPr>
    <a:lvl1pPr algn="l" rtl="0" fontAlgn="base">
      <a:spcBef>
        <a:spcPct val="0"/>
      </a:spcBef>
      <a:spcAft>
        <a:spcPct val="0"/>
      </a:spcAft>
      <a:defRPr kern="1200">
        <a:solidFill>
          <a:schemeClr val="tx1"/>
        </a:solidFill>
        <a:latin typeface="Arial" charset="0"/>
        <a:ea typeface="ＭＳ Ｐゴシック" pitchFamily="34" charset="-128"/>
        <a:cs typeface="Arial" charset="0"/>
      </a:defRPr>
    </a:lvl1pPr>
    <a:lvl2pPr marL="457200" algn="l" rtl="0" fontAlgn="base">
      <a:spcBef>
        <a:spcPct val="0"/>
      </a:spcBef>
      <a:spcAft>
        <a:spcPct val="0"/>
      </a:spcAft>
      <a:defRPr kern="1200">
        <a:solidFill>
          <a:schemeClr val="tx1"/>
        </a:solidFill>
        <a:latin typeface="Arial" charset="0"/>
        <a:ea typeface="ＭＳ Ｐゴシック" pitchFamily="34" charset="-128"/>
        <a:cs typeface="Arial" charset="0"/>
      </a:defRPr>
    </a:lvl2pPr>
    <a:lvl3pPr marL="914400" algn="l" rtl="0" fontAlgn="base">
      <a:spcBef>
        <a:spcPct val="0"/>
      </a:spcBef>
      <a:spcAft>
        <a:spcPct val="0"/>
      </a:spcAft>
      <a:defRPr kern="1200">
        <a:solidFill>
          <a:schemeClr val="tx1"/>
        </a:solidFill>
        <a:latin typeface="Arial" charset="0"/>
        <a:ea typeface="ＭＳ Ｐゴシック" pitchFamily="34" charset="-128"/>
        <a:cs typeface="Arial" charset="0"/>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Arial" charset="0"/>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Arial" charset="0"/>
      </a:defRPr>
    </a:lvl5pPr>
    <a:lvl6pPr marL="2286000" algn="l" defTabSz="914400" rtl="0" eaLnBrk="1" latinLnBrk="0" hangingPunct="1">
      <a:defRPr kern="1200">
        <a:solidFill>
          <a:schemeClr val="tx1"/>
        </a:solidFill>
        <a:latin typeface="Arial" charset="0"/>
        <a:ea typeface="ＭＳ Ｐゴシック" pitchFamily="34" charset="-128"/>
        <a:cs typeface="Arial" charset="0"/>
      </a:defRPr>
    </a:lvl6pPr>
    <a:lvl7pPr marL="2743200" algn="l" defTabSz="914400" rtl="0" eaLnBrk="1" latinLnBrk="0" hangingPunct="1">
      <a:defRPr kern="1200">
        <a:solidFill>
          <a:schemeClr val="tx1"/>
        </a:solidFill>
        <a:latin typeface="Arial" charset="0"/>
        <a:ea typeface="ＭＳ Ｐゴシック" pitchFamily="34" charset="-128"/>
        <a:cs typeface="Arial" charset="0"/>
      </a:defRPr>
    </a:lvl7pPr>
    <a:lvl8pPr marL="3200400" algn="l" defTabSz="914400" rtl="0" eaLnBrk="1" latinLnBrk="0" hangingPunct="1">
      <a:defRPr kern="1200">
        <a:solidFill>
          <a:schemeClr val="tx1"/>
        </a:solidFill>
        <a:latin typeface="Arial" charset="0"/>
        <a:ea typeface="ＭＳ Ｐゴシック" pitchFamily="34" charset="-128"/>
        <a:cs typeface="Arial" charset="0"/>
      </a:defRPr>
    </a:lvl8pPr>
    <a:lvl9pPr marL="3657600" algn="l" defTabSz="914400" rtl="0" eaLnBrk="1" latinLnBrk="0" hangingPunct="1">
      <a:defRPr kern="1200">
        <a:solidFill>
          <a:schemeClr val="tx1"/>
        </a:solidFill>
        <a:latin typeface="Arial" charset="0"/>
        <a:ea typeface="ＭＳ Ｐゴシック" pitchFamily="34" charset="-128"/>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C00000"/>
    <a:srgbClr val="7EBA31"/>
    <a:srgbClr val="1F5026"/>
    <a:srgbClr val="E5A420"/>
    <a:srgbClr val="153776"/>
    <a:srgbClr val="1B1A22"/>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84950" autoAdjust="0"/>
  </p:normalViewPr>
  <p:slideViewPr>
    <p:cSldViewPr>
      <p:cViewPr varScale="1">
        <p:scale>
          <a:sx n="95" d="100"/>
          <a:sy n="95" d="100"/>
        </p:scale>
        <p:origin x="-202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7" d="100"/>
          <a:sy n="47" d="100"/>
        </p:scale>
        <p:origin x="-2896" y="-104"/>
      </p:cViewPr>
      <p:guideLst>
        <p:guide orient="horz" pos="3127"/>
        <p:guide pos="2141"/>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wrap="square" lIns="93771" tIns="46885" rIns="93771" bIns="46885" numCol="1" anchor="t" anchorCtr="0" compatLnSpc="1">
            <a:prstTxWarp prst="textNoShape">
              <a:avLst/>
            </a:prstTxWarp>
          </a:bodyPr>
          <a:lstStyle>
            <a:lvl1pPr>
              <a:defRPr sz="1300">
                <a:latin typeface="Calibri" pitchFamily="34" charset="0"/>
                <a:cs typeface="+mn-cs"/>
              </a:defRPr>
            </a:lvl1pPr>
          </a:lstStyle>
          <a:p>
            <a:pPr>
              <a:defRPr/>
            </a:pPr>
            <a:endParaRPr lang="fr-FR"/>
          </a:p>
        </p:txBody>
      </p:sp>
      <p:sp>
        <p:nvSpPr>
          <p:cNvPr id="3" name="Date Placeholder 2"/>
          <p:cNvSpPr>
            <a:spLocks noGrp="1"/>
          </p:cNvSpPr>
          <p:nvPr>
            <p:ph type="dt" sz="quarter" idx="1"/>
          </p:nvPr>
        </p:nvSpPr>
        <p:spPr>
          <a:xfrm>
            <a:off x="3849688" y="0"/>
            <a:ext cx="2946400" cy="496888"/>
          </a:xfrm>
          <a:prstGeom prst="rect">
            <a:avLst/>
          </a:prstGeom>
        </p:spPr>
        <p:txBody>
          <a:bodyPr vert="horz" wrap="square" lIns="93771" tIns="46885" rIns="93771" bIns="46885" numCol="1" anchor="t" anchorCtr="0" compatLnSpc="1">
            <a:prstTxWarp prst="textNoShape">
              <a:avLst/>
            </a:prstTxWarp>
          </a:bodyPr>
          <a:lstStyle>
            <a:lvl1pPr algn="r">
              <a:defRPr sz="1300">
                <a:latin typeface="Calibri" pitchFamily="34" charset="0"/>
                <a:cs typeface="+mn-cs"/>
              </a:defRPr>
            </a:lvl1pPr>
          </a:lstStyle>
          <a:p>
            <a:pPr>
              <a:defRPr/>
            </a:pPr>
            <a:fld id="{2F256EB0-F421-4DBA-A3DD-BACF493BF0C4}" type="datetimeFigureOut">
              <a:rPr lang="en-US"/>
              <a:pPr>
                <a:defRPr/>
              </a:pPr>
              <a:t>10/13/2013</a:t>
            </a:fld>
            <a:endParaRPr lang="en-US"/>
          </a:p>
        </p:txBody>
      </p:sp>
      <p:sp>
        <p:nvSpPr>
          <p:cNvPr id="4" name="Footer Placeholder 3"/>
          <p:cNvSpPr>
            <a:spLocks noGrp="1"/>
          </p:cNvSpPr>
          <p:nvPr>
            <p:ph type="ftr" sz="quarter" idx="2"/>
          </p:nvPr>
        </p:nvSpPr>
        <p:spPr>
          <a:xfrm>
            <a:off x="0" y="9428163"/>
            <a:ext cx="2946400" cy="496887"/>
          </a:xfrm>
          <a:prstGeom prst="rect">
            <a:avLst/>
          </a:prstGeom>
        </p:spPr>
        <p:txBody>
          <a:bodyPr vert="horz" wrap="square" lIns="93771" tIns="46885" rIns="93771" bIns="46885" numCol="1" anchor="b" anchorCtr="0" compatLnSpc="1">
            <a:prstTxWarp prst="textNoShape">
              <a:avLst/>
            </a:prstTxWarp>
          </a:bodyPr>
          <a:lstStyle>
            <a:lvl1pPr>
              <a:defRPr sz="1300">
                <a:latin typeface="Calibri" pitchFamily="34" charset="0"/>
                <a:cs typeface="+mn-cs"/>
              </a:defRPr>
            </a:lvl1pPr>
          </a:lstStyle>
          <a:p>
            <a:pPr>
              <a:defRPr/>
            </a:pPr>
            <a:endParaRPr lang="fr-FR"/>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wrap="square" lIns="93771" tIns="46885" rIns="93771" bIns="46885" numCol="1" anchor="b" anchorCtr="0" compatLnSpc="1">
            <a:prstTxWarp prst="textNoShape">
              <a:avLst/>
            </a:prstTxWarp>
          </a:bodyPr>
          <a:lstStyle>
            <a:lvl1pPr algn="r">
              <a:defRPr sz="1300">
                <a:latin typeface="Calibri" pitchFamily="34" charset="0"/>
                <a:cs typeface="+mn-cs"/>
              </a:defRPr>
            </a:lvl1pPr>
          </a:lstStyle>
          <a:p>
            <a:pPr>
              <a:defRPr/>
            </a:pPr>
            <a:fld id="{C04DA7EE-E3E1-4E4F-ACA1-3E24FA1D5EC8}" type="slidenum">
              <a:rPr lang="en-US"/>
              <a:pPr>
                <a:defRPr/>
              </a:pPr>
              <a:t>‹N°›</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wrap="square" lIns="93771" tIns="46885" rIns="93771" bIns="46885" numCol="1" anchor="t" anchorCtr="0" compatLnSpc="1">
            <a:prstTxWarp prst="textNoShape">
              <a:avLst/>
            </a:prstTxWarp>
          </a:bodyPr>
          <a:lstStyle>
            <a:lvl1pPr>
              <a:defRPr sz="1300">
                <a:latin typeface="Calibri" pitchFamily="34" charset="0"/>
                <a:cs typeface="+mn-cs"/>
              </a:defRPr>
            </a:lvl1pPr>
          </a:lstStyle>
          <a:p>
            <a:pPr>
              <a:defRPr/>
            </a:pPr>
            <a:endParaRPr lang="fr-FR"/>
          </a:p>
        </p:txBody>
      </p:sp>
      <p:sp>
        <p:nvSpPr>
          <p:cNvPr id="3" name="Date Placeholder 2"/>
          <p:cNvSpPr>
            <a:spLocks noGrp="1"/>
          </p:cNvSpPr>
          <p:nvPr>
            <p:ph type="dt" idx="1"/>
          </p:nvPr>
        </p:nvSpPr>
        <p:spPr>
          <a:xfrm>
            <a:off x="3849688" y="0"/>
            <a:ext cx="2946400" cy="496888"/>
          </a:xfrm>
          <a:prstGeom prst="rect">
            <a:avLst/>
          </a:prstGeom>
        </p:spPr>
        <p:txBody>
          <a:bodyPr vert="horz" wrap="square" lIns="93771" tIns="46885" rIns="93771" bIns="46885" numCol="1" anchor="t" anchorCtr="0" compatLnSpc="1">
            <a:prstTxWarp prst="textNoShape">
              <a:avLst/>
            </a:prstTxWarp>
          </a:bodyPr>
          <a:lstStyle>
            <a:lvl1pPr algn="r">
              <a:defRPr sz="1300">
                <a:latin typeface="Calibri" pitchFamily="34" charset="0"/>
                <a:cs typeface="+mn-cs"/>
              </a:defRPr>
            </a:lvl1pPr>
          </a:lstStyle>
          <a:p>
            <a:pPr>
              <a:defRPr/>
            </a:pPr>
            <a:fld id="{260E7CEE-9A0B-4BB4-B8A9-5962BECE4081}" type="datetimeFigureOut">
              <a:rPr lang="en-US"/>
              <a:pPr>
                <a:defRPr/>
              </a:pPr>
              <a:t>10/13/2013</a:t>
            </a:fld>
            <a:endParaRPr lang="en-US"/>
          </a:p>
        </p:txBody>
      </p:sp>
      <p:sp>
        <p:nvSpPr>
          <p:cNvPr id="4" name="Slide Image Placeholder 3"/>
          <p:cNvSpPr>
            <a:spLocks noGrp="1" noRot="1" noChangeAspect="1"/>
          </p:cNvSpPr>
          <p:nvPr>
            <p:ph type="sldImg" idx="2"/>
          </p:nvPr>
        </p:nvSpPr>
        <p:spPr>
          <a:xfrm>
            <a:off x="915988" y="742950"/>
            <a:ext cx="4965700" cy="3724275"/>
          </a:xfrm>
          <a:prstGeom prst="rect">
            <a:avLst/>
          </a:prstGeom>
          <a:noFill/>
          <a:ln w="12700">
            <a:solidFill>
              <a:prstClr val="black"/>
            </a:solidFill>
          </a:ln>
        </p:spPr>
        <p:txBody>
          <a:bodyPr vert="horz" wrap="square" lIns="93771" tIns="46885" rIns="93771" bIns="46885" numCol="1" anchor="ctr" anchorCtr="0" compatLnSpc="1">
            <a:prstTxWarp prst="textNoShape">
              <a:avLst/>
            </a:prstTxWarp>
          </a:bodyPr>
          <a:lstStyle/>
          <a:p>
            <a:pPr lvl="0"/>
            <a:endParaRPr lang="fr-FR" noProof="0" smtClean="0"/>
          </a:p>
        </p:txBody>
      </p:sp>
      <p:sp>
        <p:nvSpPr>
          <p:cNvPr id="5" name="Notes Placeholder 4"/>
          <p:cNvSpPr>
            <a:spLocks noGrp="1"/>
          </p:cNvSpPr>
          <p:nvPr>
            <p:ph type="body" sz="quarter" idx="3"/>
          </p:nvPr>
        </p:nvSpPr>
        <p:spPr>
          <a:xfrm>
            <a:off x="681038" y="4716463"/>
            <a:ext cx="5435600" cy="4465637"/>
          </a:xfrm>
          <a:prstGeom prst="rect">
            <a:avLst/>
          </a:prstGeom>
        </p:spPr>
        <p:txBody>
          <a:bodyPr vert="horz" lIns="93771" tIns="46885" rIns="93771" bIns="46885"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9428163"/>
            <a:ext cx="2946400" cy="496887"/>
          </a:xfrm>
          <a:prstGeom prst="rect">
            <a:avLst/>
          </a:prstGeom>
        </p:spPr>
        <p:txBody>
          <a:bodyPr vert="horz" wrap="square" lIns="93771" tIns="46885" rIns="93771" bIns="46885" numCol="1" anchor="b" anchorCtr="0" compatLnSpc="1">
            <a:prstTxWarp prst="textNoShape">
              <a:avLst/>
            </a:prstTxWarp>
          </a:bodyPr>
          <a:lstStyle>
            <a:lvl1pPr>
              <a:defRPr sz="1300">
                <a:latin typeface="Calibri" pitchFamily="34" charset="0"/>
                <a:cs typeface="+mn-cs"/>
              </a:defRPr>
            </a:lvl1pPr>
          </a:lstStyle>
          <a:p>
            <a:pPr>
              <a:defRPr/>
            </a:pPr>
            <a:endParaRPr lang="fr-FR"/>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wrap="square" lIns="93771" tIns="46885" rIns="93771" bIns="46885" numCol="1" anchor="b" anchorCtr="0" compatLnSpc="1">
            <a:prstTxWarp prst="textNoShape">
              <a:avLst/>
            </a:prstTxWarp>
          </a:bodyPr>
          <a:lstStyle>
            <a:lvl1pPr algn="r">
              <a:defRPr sz="1300">
                <a:latin typeface="Calibri" pitchFamily="34" charset="0"/>
                <a:cs typeface="+mn-cs"/>
              </a:defRPr>
            </a:lvl1pPr>
          </a:lstStyle>
          <a:p>
            <a:pPr>
              <a:defRPr/>
            </a:pPr>
            <a:fld id="{95E34271-7C9F-4B94-AA5F-9B2C26DB1D82}" type="slidenum">
              <a:rPr lang="en-US"/>
              <a:pPr>
                <a:defRPr/>
              </a:pPr>
              <a:t>‹N°›</a:t>
            </a:fld>
            <a:endParaRPr 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1266"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mtClean="0">
              <a:ea typeface="ＭＳ Ｐゴシック" pitchFamily="34" charset="-128"/>
            </a:endParaRPr>
          </a:p>
        </p:txBody>
      </p:sp>
      <p:sp>
        <p:nvSpPr>
          <p:cNvPr id="11267" name="Espace réservé du numéro de diapositive 3"/>
          <p:cNvSpPr>
            <a:spLocks noGrp="1"/>
          </p:cNvSpPr>
          <p:nvPr>
            <p:ph type="sldNum" sz="quarter" idx="5"/>
          </p:nvPr>
        </p:nvSpPr>
        <p:spPr bwMode="auto">
          <a:noFill/>
          <a:ln>
            <a:miter lim="800000"/>
            <a:headEnd/>
            <a:tailEnd/>
          </a:ln>
        </p:spPr>
        <p:txBody>
          <a:bodyPr/>
          <a:lstStyle/>
          <a:p>
            <a:fld id="{04AE51CE-FD0F-4BCD-81D2-7B20FB789F52}"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0722"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Why do we need to spit the model?</a:t>
            </a:r>
          </a:p>
          <a:p>
            <a:endParaRPr lang="en-US" smtClean="0">
              <a:ea typeface="ＭＳ Ｐゴシック" pitchFamily="34" charset="-128"/>
            </a:endParaRPr>
          </a:p>
          <a:p>
            <a:r>
              <a:rPr lang="en-US" smtClean="0">
                <a:ea typeface="ＭＳ Ｐゴシック" pitchFamily="34" charset="-128"/>
              </a:rPr>
              <a:t>The focus we have on our field changes as the construction of the model evolves.</a:t>
            </a:r>
          </a:p>
          <a:p>
            <a:r>
              <a:rPr lang="en-US" smtClean="0">
                <a:ea typeface="ＭＳ Ｐゴシック" pitchFamily="34" charset="-128"/>
              </a:rPr>
              <a:t>And we can not carry the entire data set each time we want to enhance a detail or would move as slowly as a turtle.</a:t>
            </a:r>
          </a:p>
          <a:p>
            <a:r>
              <a:rPr lang="en-US" smtClean="0">
                <a:ea typeface="ＭＳ Ｐゴシック" pitchFamily="34" charset="-128"/>
              </a:rPr>
              <a:t>Evolution of computers and data centers call for big models for simulation. </a:t>
            </a:r>
            <a:br>
              <a:rPr lang="en-US" smtClean="0">
                <a:ea typeface="ＭＳ Ｐゴシック" pitchFamily="34" charset="-128"/>
              </a:rPr>
            </a:br>
            <a:r>
              <a:rPr lang="en-US" smtClean="0">
                <a:ea typeface="ＭＳ Ｐゴシック" pitchFamily="34" charset="-128"/>
              </a:rPr>
              <a:t>But our minds do not need all this information at any one time. Teams work in parrallel, and we need to consolidate the most up-to-date version at any one time for our TOUT ET TOUT DE SUITE boss.</a:t>
            </a:r>
          </a:p>
          <a:p>
            <a:endParaRPr lang="en-US" smtClean="0">
              <a:ea typeface="ＭＳ Ｐゴシック" pitchFamily="34" charset="-128"/>
            </a:endParaRPr>
          </a:p>
          <a:p>
            <a:r>
              <a:rPr lang="en-US" smtClean="0">
                <a:ea typeface="ＭＳ Ｐゴシック" pitchFamily="34" charset="-128"/>
              </a:rPr>
              <a:t>With modular technology and the capability to integrate the improved piece into the full model, anyone from the lawyer to the manager to the HSE to the driller and reservoir engineer, may access </a:t>
            </a:r>
            <a:r>
              <a:rPr lang="en-US" b="1" smtClean="0">
                <a:ea typeface="ＭＳ Ｐゴシック" pitchFamily="34" charset="-128"/>
              </a:rPr>
              <a:t>any</a:t>
            </a:r>
            <a:r>
              <a:rPr lang="en-US" smtClean="0">
                <a:ea typeface="ＭＳ Ｐゴシック" pitchFamily="34" charset="-128"/>
              </a:rPr>
              <a:t> subset of the data -which may not come from a single source- on </a:t>
            </a:r>
            <a:r>
              <a:rPr lang="en-US" b="1" smtClean="0">
                <a:ea typeface="ＭＳ Ｐゴシック" pitchFamily="34" charset="-128"/>
              </a:rPr>
              <a:t>any</a:t>
            </a:r>
            <a:r>
              <a:rPr lang="en-US" smtClean="0">
                <a:ea typeface="ＭＳ Ｐゴシック" pitchFamily="34" charset="-128"/>
              </a:rPr>
              <a:t> device </a:t>
            </a:r>
            <a:r>
              <a:rPr lang="en-US" b="1" smtClean="0">
                <a:ea typeface="ＭＳ Ｐゴシック" pitchFamily="34" charset="-128"/>
              </a:rPr>
              <a:t>anywhere</a:t>
            </a:r>
            <a:r>
              <a:rPr lang="en-US" smtClean="0">
                <a:ea typeface="ＭＳ Ｐゴシック" pitchFamily="34" charset="-128"/>
              </a:rPr>
              <a:t>, </a:t>
            </a:r>
            <a:r>
              <a:rPr lang="en-US" b="1" smtClean="0">
                <a:ea typeface="ＭＳ Ｐゴシック" pitchFamily="34" charset="-128"/>
              </a:rPr>
              <a:t>instantly</a:t>
            </a:r>
            <a:endParaRPr lang="en-US" smtClean="0">
              <a:ea typeface="ＭＳ Ｐゴシック" pitchFamily="34" charset="-128"/>
            </a:endParaRPr>
          </a:p>
          <a:p>
            <a:endParaRPr lang="en-US" smtClean="0">
              <a:ea typeface="ＭＳ Ｐゴシック" pitchFamily="34" charset="-128"/>
            </a:endParaRPr>
          </a:p>
        </p:txBody>
      </p:sp>
      <p:sp>
        <p:nvSpPr>
          <p:cNvPr id="30723" name="Espace réservé du numéro de diapositive 3"/>
          <p:cNvSpPr>
            <a:spLocks noGrp="1"/>
          </p:cNvSpPr>
          <p:nvPr>
            <p:ph type="sldNum" sz="quarter" idx="5"/>
          </p:nvPr>
        </p:nvSpPr>
        <p:spPr bwMode="auto">
          <a:noFill/>
          <a:ln>
            <a:miter lim="800000"/>
            <a:headEnd/>
            <a:tailEnd/>
          </a:ln>
        </p:spPr>
        <p:txBody>
          <a:bodyPr/>
          <a:lstStyle/>
          <a:p>
            <a:fld id="{5FEEF571-CBE3-42CB-AF6D-007BD21AFBB8}" type="slidenum">
              <a:rPr lang="en-US" smtClean="0"/>
              <a:pPr/>
              <a:t>11</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2770"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34" charset="-128"/>
              </a:rPr>
              <a:t>The basic principal of EPC is the IKEA box.</a:t>
            </a:r>
            <a:br>
              <a:rPr lang="fr-FR" smtClean="0">
                <a:ea typeface="ＭＳ Ｐゴシック" pitchFamily="34" charset="-128"/>
              </a:rPr>
            </a:br>
            <a:r>
              <a:rPr lang="fr-FR" smtClean="0">
                <a:ea typeface="ＭＳ Ｐゴシック" pitchFamily="34" charset="-128"/>
              </a:rPr>
              <a:t>Not only does it contain the different data types that constitute the piece we want to work on, </a:t>
            </a:r>
          </a:p>
          <a:p>
            <a:r>
              <a:rPr lang="fr-FR" smtClean="0">
                <a:ea typeface="ＭＳ Ｐゴシック" pitchFamily="34" charset="-128"/>
              </a:rPr>
              <a:t>It also includes the full threads that allow to rreturn it into the full model </a:t>
            </a:r>
          </a:p>
          <a:p>
            <a:r>
              <a:rPr lang="fr-FR" smtClean="0">
                <a:ea typeface="ＭＳ Ｐゴシック" pitchFamily="34" charset="-128"/>
              </a:rPr>
              <a:t>When a change is calling for update of the connection, this is worked through versioning </a:t>
            </a:r>
          </a:p>
        </p:txBody>
      </p:sp>
      <p:sp>
        <p:nvSpPr>
          <p:cNvPr id="32771" name="Espace réservé du numéro de diapositive 3"/>
          <p:cNvSpPr>
            <a:spLocks noGrp="1"/>
          </p:cNvSpPr>
          <p:nvPr>
            <p:ph type="sldNum" sz="quarter" idx="5"/>
          </p:nvPr>
        </p:nvSpPr>
        <p:spPr bwMode="auto">
          <a:noFill/>
          <a:ln>
            <a:miter lim="800000"/>
            <a:headEnd/>
            <a:tailEnd/>
          </a:ln>
        </p:spPr>
        <p:txBody>
          <a:bodyPr/>
          <a:lstStyle/>
          <a:p>
            <a:fld id="{50B7CEC9-4BA7-4E9F-911A-4A5173FD717B}" type="slidenum">
              <a:rPr lang="en-US" smtClean="0"/>
              <a:pPr/>
              <a:t>12</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4818"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Let us go quickly through the structure of information.</a:t>
            </a:r>
            <a:br>
              <a:rPr lang="en-US" smtClean="0">
                <a:ea typeface="ＭＳ Ｐゴシック" pitchFamily="34" charset="-128"/>
              </a:rPr>
            </a:br>
            <a:r>
              <a:rPr lang="en-US" smtClean="0">
                <a:ea typeface="ＭＳ Ｐゴシック" pitchFamily="34" charset="-128"/>
              </a:rPr>
              <a:t>We can call this the 4th dimension constituted by all the threads that link the RESQML pieces information together.</a:t>
            </a:r>
          </a:p>
          <a:p>
            <a:endParaRPr lang="en-US" smtClean="0">
              <a:ea typeface="ＭＳ Ｐゴシック" pitchFamily="34" charset="-128"/>
            </a:endParaRPr>
          </a:p>
          <a:p>
            <a:r>
              <a:rPr lang="en-US" smtClean="0">
                <a:ea typeface="ＭＳ Ｐゴシック" pitchFamily="34" charset="-128"/>
              </a:rPr>
              <a:t>We differentiate the </a:t>
            </a:r>
            <a:r>
              <a:rPr lang="en-US" b="1" smtClean="0">
                <a:ea typeface="ＭＳ Ｐゴシック" pitchFamily="34" charset="-128"/>
              </a:rPr>
              <a:t>fact</a:t>
            </a:r>
            <a:r>
              <a:rPr lang="en-US" smtClean="0">
                <a:ea typeface="ＭＳ Ｐゴシック" pitchFamily="34" charset="-128"/>
              </a:rPr>
              <a:t> from our </a:t>
            </a:r>
            <a:r>
              <a:rPr lang="en-US" b="1" smtClean="0">
                <a:ea typeface="ＭＳ Ｐゴシック" pitchFamily="34" charset="-128"/>
              </a:rPr>
              <a:t>understanding</a:t>
            </a:r>
            <a:r>
              <a:rPr lang="en-US" smtClean="0">
                <a:ea typeface="ＭＳ Ｐゴシック" pitchFamily="34" charset="-128"/>
              </a:rPr>
              <a:t> of it, and from our </a:t>
            </a:r>
            <a:r>
              <a:rPr lang="en-US" b="1" smtClean="0">
                <a:ea typeface="ＭＳ Ｐゴシック" pitchFamily="34" charset="-128"/>
              </a:rPr>
              <a:t>representation</a:t>
            </a:r>
            <a:r>
              <a:rPr lang="en-US" smtClean="0">
                <a:ea typeface="ＭＳ Ｐゴシック" pitchFamily="34" charset="-128"/>
              </a:rPr>
              <a:t> of it.</a:t>
            </a:r>
          </a:p>
          <a:p>
            <a:r>
              <a:rPr lang="en-US" smtClean="0">
                <a:ea typeface="ＭＳ Ｐゴシック" pitchFamily="34" charset="-128"/>
              </a:rPr>
              <a:t>And we expect the 3 levels to correspond to different parralel spaces, hopefully linked with each other.</a:t>
            </a:r>
          </a:p>
          <a:p>
            <a:r>
              <a:rPr lang="en-US" smtClean="0">
                <a:ea typeface="ＭＳ Ｐゴシック" pitchFamily="34" charset="-128"/>
              </a:rPr>
              <a:t/>
            </a:r>
            <a:br>
              <a:rPr lang="en-US" smtClean="0">
                <a:ea typeface="ＭＳ Ｐゴシック" pitchFamily="34" charset="-128"/>
              </a:rPr>
            </a:br>
            <a:r>
              <a:rPr lang="en-US" smtClean="0">
                <a:ea typeface="ＭＳ Ｐゴシック" pitchFamily="34" charset="-128"/>
              </a:rPr>
              <a:t>We call feature an object that exists in the outside world:</a:t>
            </a:r>
          </a:p>
          <a:p>
            <a:r>
              <a:rPr lang="en-US" smtClean="0">
                <a:ea typeface="ＭＳ Ｐゴシック" pitchFamily="34" charset="-128"/>
              </a:rPr>
              <a:t>	A geological feature such as a fault, a geobody, a water level</a:t>
            </a:r>
          </a:p>
          <a:p>
            <a:endParaRPr lang="en-US" smtClean="0">
              <a:ea typeface="ＭＳ Ｐゴシック" pitchFamily="34" charset="-128"/>
            </a:endParaRPr>
          </a:p>
          <a:p>
            <a:r>
              <a:rPr lang="en-US" smtClean="0">
                <a:ea typeface="ＭＳ Ｐゴシック" pitchFamily="34" charset="-128"/>
              </a:rPr>
              <a:t>We call Interpretation the intellectual process by which we comprehend this feature;</a:t>
            </a:r>
          </a:p>
          <a:p>
            <a:r>
              <a:rPr lang="en-US" smtClean="0">
                <a:ea typeface="ＭＳ Ｐゴシック" pitchFamily="34" charset="-128"/>
              </a:rPr>
              <a:t>	And there may be even more interpretations than interpreters , right?</a:t>
            </a:r>
          </a:p>
          <a:p>
            <a:endParaRPr lang="en-US" smtClean="0">
              <a:ea typeface="ＭＳ Ｐゴシック" pitchFamily="34" charset="-128"/>
            </a:endParaRPr>
          </a:p>
          <a:p>
            <a:r>
              <a:rPr lang="en-US" smtClean="0">
                <a:ea typeface="ＭＳ Ｐゴシック" pitchFamily="34" charset="-128"/>
              </a:rPr>
              <a:t>Now our thinking only communicate sto others through representations on workstations tools.</a:t>
            </a:r>
          </a:p>
          <a:p>
            <a:r>
              <a:rPr lang="en-US" smtClean="0">
                <a:ea typeface="ＭＳ Ｐゴシック" pitchFamily="34" charset="-128"/>
              </a:rPr>
              <a:t>A same interpretation can be represented on several scales, for different purposes using different software.</a:t>
            </a:r>
          </a:p>
          <a:p>
            <a:endParaRPr lang="en-US" smtClean="0">
              <a:ea typeface="ＭＳ Ｐゴシック" pitchFamily="34" charset="-128"/>
            </a:endParaRPr>
          </a:p>
          <a:p>
            <a:r>
              <a:rPr lang="en-US" smtClean="0">
                <a:ea typeface="ＭＳ Ｐゴシック" pitchFamily="34" charset="-128"/>
              </a:rPr>
              <a:t>Therefore we distinguish </a:t>
            </a:r>
            <a:r>
              <a:rPr lang="en-US" b="1" smtClean="0">
                <a:ea typeface="ＭＳ Ｐゴシック" pitchFamily="34" charset="-128"/>
              </a:rPr>
              <a:t>representations</a:t>
            </a:r>
            <a:r>
              <a:rPr lang="en-US" smtClean="0">
                <a:ea typeface="ＭＳ Ｐゴシック" pitchFamily="34" charset="-128"/>
              </a:rPr>
              <a:t> as another parallel space in which we treat our study.</a:t>
            </a:r>
          </a:p>
          <a:p>
            <a:endParaRPr lang="en-US" smtClean="0">
              <a:ea typeface="ＭＳ Ｐゴシック" pitchFamily="34" charset="-128"/>
            </a:endParaRPr>
          </a:p>
          <a:p>
            <a:endParaRPr lang="en-US" smtClean="0">
              <a:ea typeface="ＭＳ Ｐゴシック" pitchFamily="34" charset="-128"/>
            </a:endParaRPr>
          </a:p>
        </p:txBody>
      </p:sp>
      <p:sp>
        <p:nvSpPr>
          <p:cNvPr id="34819" name="Espace réservé du numéro de diapositive 3"/>
          <p:cNvSpPr>
            <a:spLocks noGrp="1"/>
          </p:cNvSpPr>
          <p:nvPr>
            <p:ph type="sldNum" sz="quarter" idx="5"/>
          </p:nvPr>
        </p:nvSpPr>
        <p:spPr bwMode="auto">
          <a:noFill/>
          <a:ln>
            <a:miter lim="800000"/>
            <a:headEnd/>
            <a:tailEnd/>
          </a:ln>
        </p:spPr>
        <p:txBody>
          <a:bodyPr/>
          <a:lstStyle/>
          <a:p>
            <a:fld id="{4557236C-8A19-4AE1-BA43-58E8EDB76D82}" type="slidenum">
              <a:rPr lang="en-US" smtClean="0"/>
              <a:pPr/>
              <a:t>13</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6866"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We first build the threads from observation through reflection into representations.</a:t>
            </a:r>
            <a:br>
              <a:rPr lang="en-US" smtClean="0">
                <a:ea typeface="ＭＳ Ｐゴシック" pitchFamily="34" charset="-128"/>
              </a:rPr>
            </a:br>
            <a:r>
              <a:rPr lang="en-US" smtClean="0">
                <a:ea typeface="ＭＳ Ｐゴシック" pitchFamily="34" charset="-128"/>
              </a:rPr>
              <a:t> </a:t>
            </a:r>
            <a:br>
              <a:rPr lang="en-US" smtClean="0">
                <a:ea typeface="ＭＳ Ｐゴシック" pitchFamily="34" charset="-128"/>
              </a:rPr>
            </a:br>
            <a:r>
              <a:rPr lang="en-US" smtClean="0">
                <a:ea typeface="ＭＳ Ｐゴシック" pitchFamily="34" charset="-128"/>
              </a:rPr>
              <a:t>As the study progress we add more connections across our representations, then our interpretations, and confront those to reality for validation.</a:t>
            </a:r>
          </a:p>
          <a:p>
            <a:r>
              <a:rPr lang="en-US" smtClean="0">
                <a:ea typeface="ＭＳ Ｐゴシック" pitchFamily="34" charset="-128"/>
              </a:rPr>
              <a:t/>
            </a:r>
            <a:br>
              <a:rPr lang="en-US" smtClean="0">
                <a:ea typeface="ＭＳ Ｐゴシック" pitchFamily="34" charset="-128"/>
              </a:rPr>
            </a:br>
            <a:r>
              <a:rPr lang="en-US" smtClean="0">
                <a:ea typeface="ＭＳ Ｐゴシック" pitchFamily="34" charset="-128"/>
              </a:rPr>
              <a:t>These threads , once consistent, may be called Organizations. </a:t>
            </a:r>
            <a:br>
              <a:rPr lang="en-US" smtClean="0">
                <a:ea typeface="ＭＳ Ｐゴシック" pitchFamily="34" charset="-128"/>
              </a:rPr>
            </a:br>
            <a:endParaRPr lang="en-US" smtClean="0">
              <a:ea typeface="ＭＳ Ｐゴシック" pitchFamily="34" charset="-128"/>
            </a:endParaRPr>
          </a:p>
        </p:txBody>
      </p:sp>
      <p:sp>
        <p:nvSpPr>
          <p:cNvPr id="36867" name="Espace réservé du numéro de diapositive 3"/>
          <p:cNvSpPr>
            <a:spLocks noGrp="1"/>
          </p:cNvSpPr>
          <p:nvPr>
            <p:ph type="sldNum" sz="quarter" idx="5"/>
          </p:nvPr>
        </p:nvSpPr>
        <p:spPr bwMode="auto">
          <a:noFill/>
          <a:ln>
            <a:miter lim="800000"/>
            <a:headEnd/>
            <a:tailEnd/>
          </a:ln>
        </p:spPr>
        <p:txBody>
          <a:bodyPr/>
          <a:lstStyle/>
          <a:p>
            <a:fld id="{81412C7C-E2AF-42B6-9AF4-E9A02D403B1E}" type="slidenum">
              <a:rPr lang="en-US" smtClean="0"/>
              <a:pPr/>
              <a:t>14</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8914"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We distinguish Structural Organizations, Stratigraphic organizations, and Fluids organizations.</a:t>
            </a:r>
          </a:p>
          <a:p>
            <a:r>
              <a:rPr lang="en-US" smtClean="0">
                <a:ea typeface="ＭＳ Ｐゴシック" pitchFamily="34" charset="-128"/>
              </a:rPr>
              <a:t>We associate relationships between Fault Interpretations and Horizon interpretations in the Structural Organization.</a:t>
            </a:r>
          </a:p>
          <a:p>
            <a:r>
              <a:rPr lang="en-US" smtClean="0">
                <a:ea typeface="ＭＳ Ｐゴシック" pitchFamily="34" charset="-128"/>
              </a:rPr>
              <a:t>We confirm out stratigraphic  line interpretation with our Stratigraphic organization.</a:t>
            </a:r>
          </a:p>
          <a:p>
            <a:r>
              <a:rPr lang="en-US" smtClean="0">
                <a:ea typeface="ＭＳ Ｐゴシック" pitchFamily="34" charset="-128"/>
              </a:rPr>
              <a:t>And so forth.</a:t>
            </a:r>
          </a:p>
          <a:p>
            <a:r>
              <a:rPr lang="en-US" smtClean="0">
                <a:ea typeface="ＭＳ Ｐゴシック" pitchFamily="34" charset="-128"/>
              </a:rPr>
              <a:t>All these organizations have commonalities, that are nicely shared through the abstract entities in our UML modeling.</a:t>
            </a:r>
          </a:p>
          <a:p>
            <a:endParaRPr lang="fr-FR" smtClean="0">
              <a:ea typeface="ＭＳ Ｐゴシック" pitchFamily="34" charset="-128"/>
            </a:endParaRPr>
          </a:p>
        </p:txBody>
      </p:sp>
      <p:sp>
        <p:nvSpPr>
          <p:cNvPr id="38915" name="Espace réservé du numéro de diapositive 3"/>
          <p:cNvSpPr>
            <a:spLocks noGrp="1"/>
          </p:cNvSpPr>
          <p:nvPr>
            <p:ph type="sldNum" sz="quarter" idx="5"/>
          </p:nvPr>
        </p:nvSpPr>
        <p:spPr bwMode="auto">
          <a:noFill/>
          <a:ln>
            <a:miter lim="800000"/>
            <a:headEnd/>
            <a:tailEnd/>
          </a:ln>
        </p:spPr>
        <p:txBody>
          <a:bodyPr/>
          <a:lstStyle/>
          <a:p>
            <a:fld id="{543A4023-E4C1-43FB-92CC-0509C6C55601}" type="slidenum">
              <a:rPr lang="en-US" smtClean="0"/>
              <a:pPr/>
              <a:t>15</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41986"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We need different types of well information at the various stages of the model building process:</a:t>
            </a:r>
          </a:p>
          <a:p>
            <a:endParaRPr lang="en-US" smtClean="0">
              <a:ea typeface="ＭＳ Ｐゴシック" pitchFamily="34" charset="-128"/>
            </a:endParaRPr>
          </a:p>
          <a:p>
            <a:r>
              <a:rPr lang="en-US" smtClean="0">
                <a:ea typeface="ＭＳ Ｐゴシック" pitchFamily="34" charset="-128"/>
              </a:rPr>
              <a:t>We need the raw or basic interpreted well data  at the beginning of our study: well, wellbore inventory with associated trajectory and markers.</a:t>
            </a:r>
          </a:p>
          <a:p>
            <a:endParaRPr lang="en-US" smtClean="0">
              <a:ea typeface="ＭＳ Ｐゴシック" pitchFamily="34" charset="-128"/>
            </a:endParaRPr>
          </a:p>
          <a:p>
            <a:r>
              <a:rPr lang="en-US" smtClean="0">
                <a:ea typeface="ＭＳ Ｐゴシック" pitchFamily="34" charset="-128"/>
              </a:rPr>
              <a:t>We also need enhanced well information during the Geological / Geophysical interpretation stage.</a:t>
            </a:r>
          </a:p>
          <a:p>
            <a:r>
              <a:rPr lang="en-US" smtClean="0">
                <a:ea typeface="ＭＳ Ｐゴシック" pitchFamily="34" charset="-128"/>
              </a:rPr>
              <a:t>Then we begin with the model construction</a:t>
            </a:r>
          </a:p>
          <a:p>
            <a:endParaRPr lang="en-US" smtClean="0">
              <a:ea typeface="ＭＳ Ｐゴシック" pitchFamily="34" charset="-128"/>
            </a:endParaRPr>
          </a:p>
          <a:p>
            <a:r>
              <a:rPr lang="en-US" smtClean="0">
                <a:ea typeface="ＭＳ Ｐゴシック" pitchFamily="34" charset="-128"/>
              </a:rPr>
              <a:t>This model is then tested against well testing , PVT, Fluid data coming again from the WITSML/PRODML world.</a:t>
            </a:r>
            <a:br>
              <a:rPr lang="en-US" smtClean="0">
                <a:ea typeface="ＭＳ Ｐゴシック" pitchFamily="34" charset="-128"/>
              </a:rPr>
            </a:br>
            <a:r>
              <a:rPr lang="en-US" smtClean="0">
                <a:ea typeface="ＭＳ Ｐゴシック" pitchFamily="34" charset="-128"/>
              </a:rPr>
              <a:t>This is the later stage of the process.</a:t>
            </a:r>
            <a:br>
              <a:rPr lang="en-US" smtClean="0">
                <a:ea typeface="ＭＳ Ｐゴシック" pitchFamily="34" charset="-128"/>
              </a:rPr>
            </a:br>
            <a:r>
              <a:rPr lang="en-US" smtClean="0">
                <a:ea typeface="ＭＳ Ｐゴシック" pitchFamily="34" charset="-128"/>
              </a:rPr>
              <a:t>This one will be  addressed in version 3 of RESQML.</a:t>
            </a:r>
            <a:br>
              <a:rPr lang="en-US" smtClean="0">
                <a:ea typeface="ＭＳ Ｐゴシック" pitchFamily="34" charset="-128"/>
              </a:rPr>
            </a:br>
            <a:r>
              <a:rPr lang="en-US" smtClean="0">
                <a:ea typeface="ＭＳ Ｐゴシック" pitchFamily="34" charset="-128"/>
              </a:rPr>
              <a:t/>
            </a:r>
            <a:br>
              <a:rPr lang="en-US" smtClean="0">
                <a:ea typeface="ＭＳ Ｐゴシック" pitchFamily="34" charset="-128"/>
              </a:rPr>
            </a:br>
            <a:r>
              <a:rPr lang="en-US" smtClean="0">
                <a:ea typeface="ＭＳ Ｐゴシック" pitchFamily="34" charset="-128"/>
              </a:rPr>
              <a:t>Our focus here is to solve the first stage of input, till the construction of the blocked wells within the grid.</a:t>
            </a:r>
          </a:p>
          <a:p>
            <a:r>
              <a:rPr lang="en-US" smtClean="0">
                <a:ea typeface="ＭＳ Ｐゴシック" pitchFamily="34" charset="-128"/>
              </a:rPr>
              <a:t>  </a:t>
            </a:r>
          </a:p>
          <a:p>
            <a:endParaRPr lang="en-US" smtClean="0">
              <a:ea typeface="ＭＳ Ｐゴシック" pitchFamily="34" charset="-128"/>
            </a:endParaRPr>
          </a:p>
          <a:p>
            <a:endParaRPr lang="en-US" smtClean="0">
              <a:ea typeface="ＭＳ Ｐゴシック" pitchFamily="34" charset="-128"/>
            </a:endParaRPr>
          </a:p>
        </p:txBody>
      </p:sp>
      <p:sp>
        <p:nvSpPr>
          <p:cNvPr id="41987" name="Espace réservé du numéro de diapositive 3"/>
          <p:cNvSpPr>
            <a:spLocks noGrp="1"/>
          </p:cNvSpPr>
          <p:nvPr>
            <p:ph type="sldNum" sz="quarter" idx="5"/>
          </p:nvPr>
        </p:nvSpPr>
        <p:spPr bwMode="auto">
          <a:noFill/>
          <a:ln>
            <a:miter lim="800000"/>
            <a:headEnd/>
            <a:tailEnd/>
          </a:ln>
        </p:spPr>
        <p:txBody>
          <a:bodyPr/>
          <a:lstStyle/>
          <a:p>
            <a:fld id="{AC9D87EC-54C1-46BA-84A3-90D07E36017A}" type="slidenum">
              <a:rPr lang="fr-FR" smtClean="0"/>
              <a:pPr/>
              <a:t>17</a:t>
            </a:fld>
            <a:endParaRPr lang="fr-FR"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44034"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34" charset="-128"/>
              </a:rPr>
              <a:t>Now how do we go about it?</a:t>
            </a:r>
          </a:p>
        </p:txBody>
      </p:sp>
      <p:sp>
        <p:nvSpPr>
          <p:cNvPr id="44035" name="Espace réservé du numéro de diapositive 3"/>
          <p:cNvSpPr>
            <a:spLocks noGrp="1"/>
          </p:cNvSpPr>
          <p:nvPr>
            <p:ph type="sldNum" sz="quarter" idx="5"/>
          </p:nvPr>
        </p:nvSpPr>
        <p:spPr bwMode="auto">
          <a:noFill/>
          <a:ln>
            <a:miter lim="800000"/>
            <a:headEnd/>
            <a:tailEnd/>
          </a:ln>
        </p:spPr>
        <p:txBody>
          <a:bodyPr/>
          <a:lstStyle/>
          <a:p>
            <a:fld id="{7656D2BD-686B-47F0-9690-3C8557DA9D74}" type="slidenum">
              <a:rPr lang="en-US" smtClean="0"/>
              <a:pPr/>
              <a:t>18</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 name="Espace réservé des commentaires 2"/>
          <p:cNvSpPr>
            <a:spLocks noGrp="1"/>
          </p:cNvSpPr>
          <p:nvPr>
            <p:ph type="body" idx="1"/>
          </p:nvPr>
        </p:nvSpPr>
        <p:spPr/>
        <p:txBody>
          <a:bodyPr>
            <a:normAutofit fontScale="92500" lnSpcReduction="10000"/>
          </a:bodyPr>
          <a:lstStyle/>
          <a:p>
            <a:pPr>
              <a:defRPr/>
            </a:pPr>
            <a:r>
              <a:rPr lang="en-US" dirty="0" smtClean="0"/>
              <a:t>Sorry dear drillers and production engineers, the truth is that for the reservoir engineer, the well is simple.</a:t>
            </a:r>
            <a:br>
              <a:rPr lang="en-US" dirty="0" smtClean="0"/>
            </a:br>
            <a:r>
              <a:rPr lang="en-US" dirty="0" smtClean="0"/>
              <a:t/>
            </a:r>
            <a:br>
              <a:rPr lang="en-US" dirty="0" smtClean="0"/>
            </a:br>
            <a:r>
              <a:rPr lang="en-US" dirty="0" smtClean="0"/>
              <a:t>It consists in a 1D line from surface to bottom, on which are « hung » geological, petro physical, and reservoir information just as Christmas hanging ornaments (individual data values) and garlands ( data valid on an interval).</a:t>
            </a:r>
          </a:p>
          <a:p>
            <a:pPr>
              <a:defRPr/>
            </a:pPr>
            <a:endParaRPr lang="en-US" dirty="0" smtClean="0"/>
          </a:p>
          <a:p>
            <a:pPr>
              <a:defRPr/>
            </a:pPr>
            <a:r>
              <a:rPr lang="en-US" dirty="0" smtClean="0"/>
              <a:t>So we need our Christmas tree for that.</a:t>
            </a:r>
          </a:p>
          <a:p>
            <a:pPr>
              <a:defRPr/>
            </a:pPr>
            <a:r>
              <a:rPr lang="en-US" dirty="0" smtClean="0"/>
              <a:t/>
            </a:r>
            <a:br>
              <a:rPr lang="en-US" dirty="0" smtClean="0"/>
            </a:br>
            <a:r>
              <a:rPr lang="en-US" dirty="0" smtClean="0"/>
              <a:t>Because we know that positioning is the nervous center of this process, we make sure we work on a unique positioning of the information by importing first the </a:t>
            </a:r>
            <a:r>
              <a:rPr lang="en-US" dirty="0" err="1" smtClean="0"/>
              <a:t>WITSMLTrajectory</a:t>
            </a:r>
            <a:r>
              <a:rPr lang="en-US" dirty="0" smtClean="0"/>
              <a:t>.</a:t>
            </a:r>
            <a:br>
              <a:rPr lang="en-US" dirty="0" smtClean="0"/>
            </a:br>
            <a:r>
              <a:rPr lang="en-US" dirty="0" smtClean="0"/>
              <a:t>We use the Global CRS and datum of the WITMLS data set.</a:t>
            </a:r>
            <a:br>
              <a:rPr lang="en-US" dirty="0" smtClean="0"/>
            </a:br>
            <a:r>
              <a:rPr lang="en-US" dirty="0" smtClean="0"/>
              <a:t>We know that you might use different rigs along the various data acquisition, so we make sure we convert to the same datum.</a:t>
            </a:r>
            <a:br>
              <a:rPr lang="en-US" dirty="0" smtClean="0"/>
            </a:br>
            <a:r>
              <a:rPr lang="en-US" dirty="0" smtClean="0"/>
              <a:t>Would need requires (grid purposes for example), we convert this trajectory to the local CRS of the study.</a:t>
            </a:r>
          </a:p>
          <a:p>
            <a:pPr>
              <a:defRPr/>
            </a:pPr>
            <a:endParaRPr lang="en-US" dirty="0" smtClean="0"/>
          </a:p>
          <a:p>
            <a:pPr>
              <a:defRPr/>
            </a:pPr>
            <a:r>
              <a:rPr lang="en-US" dirty="0" smtClean="0"/>
              <a:t>The WITMSL Trajectory object ( the final driller validated one) is imported as Stations positions and vectors for dip and azimuths at these stations.</a:t>
            </a:r>
            <a:br>
              <a:rPr lang="en-US" dirty="0" smtClean="0"/>
            </a:br>
            <a:r>
              <a:rPr lang="en-US" dirty="0" smtClean="0"/>
              <a:t>The construction lets the reservoir engineer choose from different interpolation algorithms in between these stations, although we know that proper MD positioning only comes from reconstructing the path using the Minimum Curvature algorithm.</a:t>
            </a:r>
          </a:p>
          <a:p>
            <a:pPr>
              <a:defRPr/>
            </a:pPr>
            <a:endParaRPr lang="en-US" dirty="0" smtClean="0"/>
          </a:p>
          <a:p>
            <a:pPr>
              <a:defRPr/>
            </a:pPr>
            <a:r>
              <a:rPr lang="en-US" dirty="0" smtClean="0"/>
              <a:t>Once this is created we can attach the data values:</a:t>
            </a:r>
            <a:endParaRPr lang="en-US" dirty="0"/>
          </a:p>
        </p:txBody>
      </p:sp>
      <p:sp>
        <p:nvSpPr>
          <p:cNvPr id="46083" name="Espace réservé du numéro de diapositive 3"/>
          <p:cNvSpPr>
            <a:spLocks noGrp="1"/>
          </p:cNvSpPr>
          <p:nvPr>
            <p:ph type="sldNum" sz="quarter" idx="5"/>
          </p:nvPr>
        </p:nvSpPr>
        <p:spPr bwMode="auto">
          <a:noFill/>
          <a:ln>
            <a:miter lim="800000"/>
            <a:headEnd/>
            <a:tailEnd/>
          </a:ln>
        </p:spPr>
        <p:txBody>
          <a:bodyPr/>
          <a:lstStyle/>
          <a:p>
            <a:fld id="{53AB7A6D-B15E-44F8-98D3-D850FF67AB92}" type="slidenum">
              <a:rPr lang="en-US" smtClean="0"/>
              <a:pPr/>
              <a:t>19</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48130"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We call the construction made from the WITSML Trajectory the WELLBOREFRAME.</a:t>
            </a:r>
          </a:p>
          <a:p>
            <a:r>
              <a:rPr lang="en-US" smtClean="0">
                <a:ea typeface="ＭＳ Ｐゴシック" pitchFamily="34" charset="-128"/>
              </a:rPr>
              <a:t>Once the path is reconstructed, we sample it the way we need the log, or other kind of well data to be positioned. </a:t>
            </a:r>
            <a:br>
              <a:rPr lang="en-US" smtClean="0">
                <a:ea typeface="ＭＳ Ｐゴシック" pitchFamily="34" charset="-128"/>
              </a:rPr>
            </a:br>
            <a:endParaRPr lang="en-US" smtClean="0">
              <a:ea typeface="ＭＳ Ｐゴシック" pitchFamily="34" charset="-128"/>
            </a:endParaRPr>
          </a:p>
          <a:p>
            <a:r>
              <a:rPr lang="en-US" smtClean="0">
                <a:ea typeface="ＭＳ Ｐゴシック" pitchFamily="34" charset="-128"/>
              </a:rPr>
              <a:t>The nodes are referencing the spot values </a:t>
            </a:r>
          </a:p>
          <a:p>
            <a:r>
              <a:rPr lang="en-US" smtClean="0">
                <a:ea typeface="ＭＳ Ｐゴシック" pitchFamily="34" charset="-128"/>
              </a:rPr>
              <a:t>and the segments are used for interval values such as geological intervals.</a:t>
            </a:r>
          </a:p>
        </p:txBody>
      </p:sp>
      <p:sp>
        <p:nvSpPr>
          <p:cNvPr id="48131" name="Espace réservé du numéro de diapositive 3"/>
          <p:cNvSpPr>
            <a:spLocks noGrp="1"/>
          </p:cNvSpPr>
          <p:nvPr>
            <p:ph type="sldNum" sz="quarter" idx="5"/>
          </p:nvPr>
        </p:nvSpPr>
        <p:spPr bwMode="auto">
          <a:noFill/>
          <a:ln>
            <a:miter lim="800000"/>
            <a:headEnd/>
            <a:tailEnd/>
          </a:ln>
        </p:spPr>
        <p:txBody>
          <a:bodyPr/>
          <a:lstStyle/>
          <a:p>
            <a:fld id="{4803A820-9021-436B-BF6B-011B679651BF}" type="slidenum">
              <a:rPr lang="en-US" smtClean="0"/>
              <a:pPr/>
              <a:t>20</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50178"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I do not have time here to develop the full UML construction elaborated for our data model.</a:t>
            </a:r>
            <a:br>
              <a:rPr lang="en-US" smtClean="0">
                <a:ea typeface="ＭＳ Ｐゴシック" pitchFamily="34" charset="-128"/>
              </a:rPr>
            </a:br>
            <a:r>
              <a:rPr lang="en-US" smtClean="0">
                <a:ea typeface="ＭＳ Ｐゴシック" pitchFamily="34" charset="-128"/>
              </a:rPr>
              <a:t/>
            </a:r>
            <a:br>
              <a:rPr lang="en-US" smtClean="0">
                <a:ea typeface="ＭＳ Ｐゴシック" pitchFamily="34" charset="-128"/>
              </a:rPr>
            </a:br>
            <a:r>
              <a:rPr lang="en-US" smtClean="0">
                <a:ea typeface="ＭＳ Ｐゴシック" pitchFamily="34" charset="-128"/>
              </a:rPr>
              <a:t>Here is a simplified view of how the elements are constructed to import the various pieces of the WITSML Well information, so that it can be incorporated in the RESQML World:</a:t>
            </a:r>
          </a:p>
          <a:p>
            <a:endParaRPr lang="en-US" smtClean="0">
              <a:ea typeface="ＭＳ Ｐゴシック" pitchFamily="34" charset="-128"/>
            </a:endParaRPr>
          </a:p>
          <a:p>
            <a:r>
              <a:rPr lang="en-US" smtClean="0">
                <a:ea typeface="ＭＳ Ｐゴシック" pitchFamily="34" charset="-128"/>
              </a:rPr>
              <a:t>A Well Feature is defined. </a:t>
            </a:r>
            <a:br>
              <a:rPr lang="en-US" smtClean="0">
                <a:ea typeface="ＭＳ Ｐゴシック" pitchFamily="34" charset="-128"/>
              </a:rPr>
            </a:br>
            <a:r>
              <a:rPr lang="en-US" smtClean="0">
                <a:ea typeface="ＭＳ Ｐゴシック" pitchFamily="34" charset="-128"/>
              </a:rPr>
              <a:t>A Well Interpretation is attached to it.</a:t>
            </a:r>
          </a:p>
          <a:p>
            <a:r>
              <a:rPr lang="en-US" smtClean="0">
                <a:ea typeface="ＭＳ Ｐゴシック" pitchFamily="34" charset="-128"/>
              </a:rPr>
              <a:t>This interpretation is constituted of two main entities:</a:t>
            </a:r>
          </a:p>
          <a:p>
            <a:r>
              <a:rPr lang="en-US" smtClean="0">
                <a:ea typeface="ＭＳ Ｐゴシック" pitchFamily="34" charset="-128"/>
              </a:rPr>
              <a:t>	 the Wellbore Trajectory Interpretation one</a:t>
            </a:r>
            <a:br>
              <a:rPr lang="en-US" smtClean="0">
                <a:ea typeface="ＭＳ Ｐゴシック" pitchFamily="34" charset="-128"/>
              </a:rPr>
            </a:br>
            <a:r>
              <a:rPr lang="en-US" smtClean="0">
                <a:ea typeface="ＭＳ Ｐゴシック" pitchFamily="34" charset="-128"/>
              </a:rPr>
              <a:t>( remember that we may be willing to work in seismic time or in several different depth converted structural models scales)</a:t>
            </a:r>
          </a:p>
          <a:p>
            <a:r>
              <a:rPr lang="en-US" smtClean="0">
                <a:ea typeface="ＭＳ Ｐゴシック" pitchFamily="34" charset="-128"/>
              </a:rPr>
              <a:t>	and the Wellbore Frame which contains all the technical values we want to use in our models</a:t>
            </a:r>
            <a:endParaRPr lang="fr-FR" smtClean="0">
              <a:ea typeface="ＭＳ Ｐゴシック" pitchFamily="34" charset="-128"/>
            </a:endParaRPr>
          </a:p>
        </p:txBody>
      </p:sp>
      <p:sp>
        <p:nvSpPr>
          <p:cNvPr id="50179" name="Espace réservé du numéro de diapositive 3"/>
          <p:cNvSpPr>
            <a:spLocks noGrp="1"/>
          </p:cNvSpPr>
          <p:nvPr>
            <p:ph type="sldNum" sz="quarter" idx="5"/>
          </p:nvPr>
        </p:nvSpPr>
        <p:spPr bwMode="auto">
          <a:noFill/>
          <a:ln>
            <a:miter lim="800000"/>
            <a:headEnd/>
            <a:tailEnd/>
          </a:ln>
        </p:spPr>
        <p:txBody>
          <a:bodyPr/>
          <a:lstStyle/>
          <a:p>
            <a:fld id="{172CDC7E-077E-4217-8503-4516B8BBC646}" type="slidenum">
              <a:rPr lang="en-US" smtClean="0"/>
              <a:pPr/>
              <a:t>21</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3314"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34" charset="-128"/>
              </a:rPr>
              <a:t>Here is the outline of this presentation.</a:t>
            </a:r>
            <a:br>
              <a:rPr lang="fr-FR" smtClean="0">
                <a:ea typeface="ＭＳ Ｐゴシック" pitchFamily="34" charset="-128"/>
              </a:rPr>
            </a:br>
            <a:r>
              <a:rPr lang="fr-FR" smtClean="0">
                <a:ea typeface="ＭＳ Ｐゴシック" pitchFamily="34" charset="-128"/>
              </a:rPr>
              <a:t>We will describe the problem we are addressing here, describe how RESQML is useful , Where WITSML comes into play, and how we construct this connection.</a:t>
            </a:r>
            <a:br>
              <a:rPr lang="fr-FR" smtClean="0">
                <a:ea typeface="ＭＳ Ｐゴシック" pitchFamily="34" charset="-128"/>
              </a:rPr>
            </a:br>
            <a:r>
              <a:rPr lang="fr-FR" smtClean="0">
                <a:ea typeface="ＭＳ Ｐゴシック" pitchFamily="34" charset="-128"/>
              </a:rPr>
              <a:t>We will then conclude on the way ahead.</a:t>
            </a:r>
          </a:p>
        </p:txBody>
      </p:sp>
      <p:sp>
        <p:nvSpPr>
          <p:cNvPr id="13315" name="Espace réservé du numéro de diapositive 3"/>
          <p:cNvSpPr>
            <a:spLocks noGrp="1"/>
          </p:cNvSpPr>
          <p:nvPr>
            <p:ph type="sldNum" sz="quarter" idx="5"/>
          </p:nvPr>
        </p:nvSpPr>
        <p:spPr bwMode="auto">
          <a:noFill/>
          <a:ln>
            <a:miter lim="800000"/>
            <a:headEnd/>
            <a:tailEnd/>
          </a:ln>
        </p:spPr>
        <p:txBody>
          <a:bodyPr/>
          <a:lstStyle/>
          <a:p>
            <a:fld id="{28729D8F-32CF-49D7-B931-F5E0F6FBDD59}"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52226"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How does this work for the Grid information?</a:t>
            </a:r>
          </a:p>
          <a:p>
            <a:r>
              <a:rPr lang="en-US" smtClean="0">
                <a:ea typeface="ＭＳ Ｐゴシック" pitchFamily="34" charset="-128"/>
              </a:rPr>
              <a:t>The Grid elements we want to connect with the well data are either face exit and entries, or cells.</a:t>
            </a:r>
          </a:p>
          <a:p>
            <a:r>
              <a:rPr lang="en-US" smtClean="0">
                <a:ea typeface="ＭＳ Ｐゴシック" pitchFamily="34" charset="-128"/>
              </a:rPr>
              <a:t>They get their positioning respectively from Nodes and Segments.</a:t>
            </a:r>
          </a:p>
        </p:txBody>
      </p:sp>
      <p:sp>
        <p:nvSpPr>
          <p:cNvPr id="52227" name="Espace réservé du numéro de diapositive 3"/>
          <p:cNvSpPr>
            <a:spLocks noGrp="1"/>
          </p:cNvSpPr>
          <p:nvPr>
            <p:ph type="sldNum" sz="quarter" idx="5"/>
          </p:nvPr>
        </p:nvSpPr>
        <p:spPr bwMode="auto">
          <a:noFill/>
          <a:ln>
            <a:miter lim="800000"/>
            <a:headEnd/>
            <a:tailEnd/>
          </a:ln>
        </p:spPr>
        <p:txBody>
          <a:bodyPr/>
          <a:lstStyle/>
          <a:p>
            <a:fld id="{72DC9001-35E5-487A-9653-8F8B952EAA9C}" type="slidenum">
              <a:rPr lang="en-US" smtClean="0"/>
              <a:pPr/>
              <a:t>22</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54274"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Similarly, we connect the Stratigraphy information , consisting of markers and Units to Nodes for the first, Segments for the second.</a:t>
            </a:r>
          </a:p>
          <a:p>
            <a:endParaRPr lang="en-US" smtClean="0">
              <a:ea typeface="ＭＳ Ｐゴシック" pitchFamily="34" charset="-128"/>
            </a:endParaRPr>
          </a:p>
        </p:txBody>
      </p:sp>
      <p:sp>
        <p:nvSpPr>
          <p:cNvPr id="54275" name="Espace réservé du numéro de diapositive 3"/>
          <p:cNvSpPr>
            <a:spLocks noGrp="1"/>
          </p:cNvSpPr>
          <p:nvPr>
            <p:ph type="sldNum" sz="quarter" idx="5"/>
          </p:nvPr>
        </p:nvSpPr>
        <p:spPr bwMode="auto">
          <a:noFill/>
          <a:ln>
            <a:miter lim="800000"/>
            <a:headEnd/>
            <a:tailEnd/>
          </a:ln>
        </p:spPr>
        <p:txBody>
          <a:bodyPr/>
          <a:lstStyle/>
          <a:p>
            <a:fld id="{4420F575-AC8E-4CD4-9E8B-1DC7693AA837}" type="slidenum">
              <a:rPr lang="en-US" smtClean="0"/>
              <a:pPr/>
              <a:t>23</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56322"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It becomes really beautiful when we can see the full picture, and this is what we see by constructing the Chrono Topological relationships.</a:t>
            </a:r>
            <a:br>
              <a:rPr lang="en-US" smtClean="0">
                <a:ea typeface="ＭＳ Ｐゴシック" pitchFamily="34" charset="-128"/>
              </a:rPr>
            </a:br>
            <a:r>
              <a:rPr lang="en-US" smtClean="0">
                <a:ea typeface="ＭＳ Ｐゴシック" pitchFamily="34" charset="-128"/>
              </a:rPr>
              <a:t/>
            </a:r>
            <a:br>
              <a:rPr lang="en-US" smtClean="0">
                <a:ea typeface="ＭＳ Ｐゴシック" pitchFamily="34" charset="-128"/>
              </a:rPr>
            </a:br>
            <a:r>
              <a:rPr lang="en-US" smtClean="0">
                <a:ea typeface="ＭＳ Ｐゴシック" pitchFamily="34" charset="-128"/>
              </a:rPr>
              <a:t>I guess you grinned when I said Topological.</a:t>
            </a:r>
            <a:br>
              <a:rPr lang="en-US" smtClean="0">
                <a:ea typeface="ＭＳ Ｐゴシック" pitchFamily="34" charset="-128"/>
              </a:rPr>
            </a:br>
            <a:r>
              <a:rPr lang="en-US" smtClean="0">
                <a:ea typeface="ＭＳ Ｐゴシック" pitchFamily="34" charset="-128"/>
              </a:rPr>
              <a:t/>
            </a:r>
            <a:br>
              <a:rPr lang="en-US" smtClean="0">
                <a:ea typeface="ＭＳ Ｐゴシック" pitchFamily="34" charset="-128"/>
              </a:rPr>
            </a:br>
            <a:r>
              <a:rPr lang="en-US" smtClean="0">
                <a:ea typeface="ＭＳ Ｐゴシック" pitchFamily="34" charset="-128"/>
              </a:rPr>
              <a:t>Topology describes the smooth connection in space between elements.</a:t>
            </a:r>
            <a:br>
              <a:rPr lang="en-US" smtClean="0">
                <a:ea typeface="ＭＳ Ｐゴシック" pitchFamily="34" charset="-128"/>
              </a:rPr>
            </a:br>
            <a:r>
              <a:rPr lang="en-US" smtClean="0">
                <a:ea typeface="ＭＳ Ｐゴシック" pitchFamily="34" charset="-128"/>
              </a:rPr>
              <a:t>It is the RELATIONSHIP dimension of the positioning, which we cover in RESQML under the umbrella name of Geometry.</a:t>
            </a:r>
          </a:p>
          <a:p>
            <a:endParaRPr lang="en-US" smtClean="0">
              <a:ea typeface="ＭＳ Ｐゴシック" pitchFamily="34" charset="-128"/>
            </a:endParaRPr>
          </a:p>
          <a:p>
            <a:r>
              <a:rPr lang="en-US" smtClean="0">
                <a:ea typeface="ＭＳ Ｐゴシック" pitchFamily="34" charset="-128"/>
              </a:rPr>
              <a:t>Here you have core samples from well B showing a missing part of the Chronostratigraphic chart that we have for our model.</a:t>
            </a:r>
            <a:br>
              <a:rPr lang="en-US" smtClean="0">
                <a:ea typeface="ＭＳ Ｐゴシック" pitchFamily="34" charset="-128"/>
              </a:rPr>
            </a:br>
            <a:r>
              <a:rPr lang="en-US" smtClean="0">
                <a:ea typeface="ＭＳ Ｐゴシック" pitchFamily="34" charset="-128"/>
              </a:rPr>
              <a:t>The stratigraphic organisation is describing not only the units but the relationship that are defining the type of contacts between two units.</a:t>
            </a:r>
          </a:p>
          <a:p>
            <a:endParaRPr lang="en-US" smtClean="0">
              <a:ea typeface="ＭＳ Ｐゴシック" pitchFamily="34" charset="-128"/>
            </a:endParaRPr>
          </a:p>
          <a:p>
            <a:r>
              <a:rPr lang="en-US" smtClean="0">
                <a:ea typeface="ＭＳ Ｐゴシック" pitchFamily="34" charset="-128"/>
              </a:rPr>
              <a:t>Here we have four units recognized in the cored well while 5 stratigraphic units on our stratigraphic chart.</a:t>
            </a:r>
          </a:p>
          <a:p>
            <a:r>
              <a:rPr lang="en-US" smtClean="0">
                <a:ea typeface="ＭＳ Ｐゴシック" pitchFamily="34" charset="-128"/>
              </a:rPr>
              <a:t>The 4 units are interpreted as such by describing the contacts both conformable and erosional.</a:t>
            </a:r>
          </a:p>
          <a:p>
            <a:endParaRPr lang="en-US" smtClean="0">
              <a:ea typeface="ＭＳ Ｐゴシック" pitchFamily="34" charset="-128"/>
            </a:endParaRPr>
          </a:p>
        </p:txBody>
      </p:sp>
      <p:sp>
        <p:nvSpPr>
          <p:cNvPr id="56323" name="Espace réservé du numéro de diapositive 3"/>
          <p:cNvSpPr>
            <a:spLocks noGrp="1"/>
          </p:cNvSpPr>
          <p:nvPr>
            <p:ph type="sldNum" sz="quarter" idx="5"/>
          </p:nvPr>
        </p:nvSpPr>
        <p:spPr bwMode="auto">
          <a:noFill/>
          <a:ln>
            <a:miter lim="800000"/>
            <a:headEnd/>
            <a:tailEnd/>
          </a:ln>
        </p:spPr>
        <p:txBody>
          <a:bodyPr/>
          <a:lstStyle/>
          <a:p>
            <a:fld id="{82D86678-815A-4A0C-8CC6-C4B264F8540A}" type="slidenum">
              <a:rPr lang="en-US" smtClean="0"/>
              <a:pPr/>
              <a:t>24</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3" name="Espace réservé des commentaires 2"/>
          <p:cNvSpPr>
            <a:spLocks noGrp="1"/>
          </p:cNvSpPr>
          <p:nvPr>
            <p:ph type="body" idx="1"/>
          </p:nvPr>
        </p:nvSpPr>
        <p:spPr/>
        <p:txBody>
          <a:bodyPr>
            <a:normAutofit fontScale="85000" lnSpcReduction="20000"/>
          </a:bodyPr>
          <a:lstStyle/>
          <a:p>
            <a:pPr>
              <a:defRPr/>
            </a:pPr>
            <a:r>
              <a:rPr lang="en-US" dirty="0" smtClean="0"/>
              <a:t>What have we constructed here and how is it different from anything else?</a:t>
            </a:r>
          </a:p>
          <a:p>
            <a:pPr>
              <a:defRPr/>
            </a:pPr>
            <a:r>
              <a:rPr lang="en-US" dirty="0" smtClean="0"/>
              <a:t/>
            </a:r>
            <a:br>
              <a:rPr lang="en-US" dirty="0" smtClean="0"/>
            </a:br>
            <a:r>
              <a:rPr lang="en-US" dirty="0" smtClean="0"/>
              <a:t>WITSML and PRODML have defined </a:t>
            </a:r>
            <a:r>
              <a:rPr lang="en-US" dirty="0" err="1" smtClean="0"/>
              <a:t>protocoles</a:t>
            </a:r>
            <a:r>
              <a:rPr lang="en-US" dirty="0" smtClean="0"/>
              <a:t> and predefined structures to send data from machine to machine in an </a:t>
            </a:r>
            <a:r>
              <a:rPr lang="en-US" dirty="0" err="1" smtClean="0"/>
              <a:t>undestandable</a:t>
            </a:r>
            <a:r>
              <a:rPr lang="en-US" dirty="0" smtClean="0"/>
              <a:t> way.</a:t>
            </a:r>
            <a:br>
              <a:rPr lang="en-US" dirty="0" smtClean="0"/>
            </a:br>
            <a:r>
              <a:rPr lang="en-US" dirty="0" smtClean="0"/>
              <a:t>Each of the object </a:t>
            </a:r>
            <a:r>
              <a:rPr lang="en-US" dirty="0" err="1" smtClean="0"/>
              <a:t>transfered</a:t>
            </a:r>
            <a:r>
              <a:rPr lang="en-US" dirty="0" smtClean="0"/>
              <a:t> however is totally </a:t>
            </a:r>
            <a:r>
              <a:rPr lang="en-US" dirty="0" err="1" smtClean="0"/>
              <a:t>independant</a:t>
            </a:r>
            <a:r>
              <a:rPr lang="en-US" dirty="0" smtClean="0"/>
              <a:t> from the other.</a:t>
            </a:r>
          </a:p>
          <a:p>
            <a:pPr>
              <a:defRPr/>
            </a:pPr>
            <a:endParaRPr lang="en-US" dirty="0" smtClean="0"/>
          </a:p>
          <a:p>
            <a:pPr>
              <a:defRPr/>
            </a:pPr>
            <a:r>
              <a:rPr lang="en-US" dirty="0" smtClean="0"/>
              <a:t>In RESQML V2 it is possible to transfer part of a model, including WITSML derived well information , with all the links and connections that make still a part of the entire model.</a:t>
            </a:r>
            <a:br>
              <a:rPr lang="en-US" dirty="0" smtClean="0"/>
            </a:br>
            <a:r>
              <a:rPr lang="en-US" dirty="0" smtClean="0"/>
              <a:t>RESQML allows to export the well data in WITMSL format, making it readable by any WITSML enabled tool.</a:t>
            </a:r>
          </a:p>
          <a:p>
            <a:pPr>
              <a:defRPr/>
            </a:pPr>
            <a:r>
              <a:rPr lang="en-US" dirty="0" smtClean="0"/>
              <a:t>However, when transferred as a RESQML object, it will carry with it also its connection to the other entities of the model.</a:t>
            </a:r>
            <a:br>
              <a:rPr lang="en-US" dirty="0" smtClean="0"/>
            </a:br>
            <a:r>
              <a:rPr lang="en-US" dirty="0" smtClean="0"/>
              <a:t>We can therefore speak of this as hyperlinks, as they are threads that can guide us to another piece of the puzzle related to it either structurally, or </a:t>
            </a:r>
            <a:r>
              <a:rPr lang="en-US" dirty="0" err="1" smtClean="0"/>
              <a:t>stratigraphically</a:t>
            </a:r>
            <a:r>
              <a:rPr lang="en-US" dirty="0" smtClean="0"/>
              <a:t>, or </a:t>
            </a:r>
            <a:r>
              <a:rPr lang="en-US" dirty="0" err="1" smtClean="0"/>
              <a:t>gridwise</a:t>
            </a:r>
            <a:r>
              <a:rPr lang="en-US" dirty="0" smtClean="0"/>
              <a:t>.</a:t>
            </a:r>
          </a:p>
          <a:p>
            <a:pPr>
              <a:defRPr/>
            </a:pPr>
            <a:endParaRPr lang="en-US" dirty="0" smtClean="0"/>
          </a:p>
          <a:p>
            <a:pPr>
              <a:defRPr/>
            </a:pPr>
            <a:r>
              <a:rPr lang="en-US" dirty="0" smtClean="0"/>
              <a:t>We realize here that these links are as many additional confirmations</a:t>
            </a:r>
          </a:p>
          <a:p>
            <a:pPr>
              <a:defRPr/>
            </a:pPr>
            <a:r>
              <a:rPr lang="en-US" dirty="0" smtClean="0"/>
              <a:t> that the well data is matching our understanding of the field and of the reservoir.</a:t>
            </a:r>
            <a:br>
              <a:rPr lang="en-US" dirty="0" smtClean="0"/>
            </a:br>
            <a:r>
              <a:rPr lang="en-US" dirty="0" smtClean="0"/>
              <a:t>The more links, the more confirmations.</a:t>
            </a:r>
            <a:br>
              <a:rPr lang="en-US" dirty="0" smtClean="0"/>
            </a:br>
            <a:r>
              <a:rPr lang="en-US" dirty="0" smtClean="0"/>
              <a:t>And the more confirmations, the more confident we feel in this data, right?</a:t>
            </a:r>
          </a:p>
          <a:p>
            <a:pPr>
              <a:defRPr/>
            </a:pPr>
            <a:r>
              <a:rPr lang="en-US" dirty="0" smtClean="0"/>
              <a:t>The number of threads can then be seen not only as a quantification of the Quality of the data, but also of its importance in the model.</a:t>
            </a:r>
          </a:p>
          <a:p>
            <a:pPr>
              <a:defRPr/>
            </a:pPr>
            <a:endParaRPr lang="en-US" dirty="0" smtClean="0"/>
          </a:p>
          <a:p>
            <a:pPr>
              <a:defRPr/>
            </a:pPr>
            <a:r>
              <a:rPr lang="en-US" dirty="0" smtClean="0"/>
              <a:t>What is Google engine doing? Just the same: the more connections to a site, the more popular.</a:t>
            </a:r>
          </a:p>
          <a:p>
            <a:pPr>
              <a:defRPr/>
            </a:pPr>
            <a:r>
              <a:rPr lang="en-US" dirty="0" smtClean="0"/>
              <a:t>We can imagine that this is also a mean to select the most important parts of our model, although it is a little early to say.</a:t>
            </a:r>
            <a:br>
              <a:rPr lang="en-US" dirty="0" smtClean="0"/>
            </a:br>
            <a:r>
              <a:rPr lang="en-US" dirty="0" smtClean="0"/>
              <a:t/>
            </a:r>
            <a:br>
              <a:rPr lang="en-US" dirty="0" smtClean="0"/>
            </a:br>
            <a:r>
              <a:rPr lang="en-US" dirty="0" smtClean="0"/>
              <a:t>What is certain is that with this exchange format, decisions are able to be made without entering complex applications, but on the most </a:t>
            </a:r>
            <a:r>
              <a:rPr lang="en-US" dirty="0" err="1" smtClean="0"/>
              <a:t>uptodate</a:t>
            </a:r>
            <a:r>
              <a:rPr lang="en-US" dirty="0" smtClean="0"/>
              <a:t> data, by you boss.</a:t>
            </a:r>
          </a:p>
          <a:p>
            <a:pPr>
              <a:defRPr/>
            </a:pPr>
            <a:r>
              <a:rPr lang="en-US" dirty="0" smtClean="0"/>
              <a:t>But we are not there yet…..</a:t>
            </a:r>
          </a:p>
        </p:txBody>
      </p:sp>
      <p:sp>
        <p:nvSpPr>
          <p:cNvPr id="59395" name="Espace réservé du numéro de diapositive 3"/>
          <p:cNvSpPr>
            <a:spLocks noGrp="1"/>
          </p:cNvSpPr>
          <p:nvPr>
            <p:ph type="sldNum" sz="quarter" idx="5"/>
          </p:nvPr>
        </p:nvSpPr>
        <p:spPr bwMode="auto">
          <a:noFill/>
          <a:ln>
            <a:miter lim="800000"/>
            <a:headEnd/>
            <a:tailEnd/>
          </a:ln>
        </p:spPr>
        <p:txBody>
          <a:bodyPr/>
          <a:lstStyle/>
          <a:p>
            <a:fld id="{5F6E1A73-C37B-43E5-AF01-BB509860B5A0}" type="slidenum">
              <a:rPr lang="en-US" smtClean="0"/>
              <a:pPr/>
              <a:t>26</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62466"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ea typeface="ＭＳ Ｐゴシック" pitchFamily="34" charset="-128"/>
              </a:rPr>
              <a:t>Here is where we stand and the road map ahead for RESQML </a:t>
            </a:r>
          </a:p>
          <a:p>
            <a:r>
              <a:rPr lang="fr-FR" smtClean="0">
                <a:ea typeface="ＭＳ Ｐゴシック" pitchFamily="34" charset="-128"/>
              </a:rPr>
              <a:t>WITSML data integration is gradually increasing in version V2 with trajectory, markers and logs</a:t>
            </a:r>
          </a:p>
          <a:p>
            <a:r>
              <a:rPr lang="fr-FR" smtClean="0">
                <a:ea typeface="ＭＳ Ｐゴシック" pitchFamily="34" charset="-128"/>
              </a:rPr>
              <a:t>We plan to tackle PRODML objects in the following stage .</a:t>
            </a:r>
          </a:p>
        </p:txBody>
      </p:sp>
      <p:sp>
        <p:nvSpPr>
          <p:cNvPr id="62467" name="Espace réservé du numéro de diapositive 3"/>
          <p:cNvSpPr>
            <a:spLocks noGrp="1"/>
          </p:cNvSpPr>
          <p:nvPr>
            <p:ph type="sldNum" sz="quarter" idx="5"/>
          </p:nvPr>
        </p:nvSpPr>
        <p:spPr bwMode="auto">
          <a:noFill/>
          <a:ln>
            <a:miter lim="800000"/>
            <a:headEnd/>
            <a:tailEnd/>
          </a:ln>
        </p:spPr>
        <p:txBody>
          <a:bodyPr/>
          <a:lstStyle/>
          <a:p>
            <a:fld id="{36EB9BA5-853A-4F6D-8F9A-46EA4CB3225F}" type="slidenum">
              <a:rPr lang="en-US" smtClean="0"/>
              <a:pPr/>
              <a:t>28</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p:spPr>
      </p:sp>
      <p:sp>
        <p:nvSpPr>
          <p:cNvPr id="645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ea typeface="ＭＳ Ｐゴシック" pitchFamily="34" charset="-128"/>
              </a:rPr>
              <a:t>I would like to restate that this is a journey,</a:t>
            </a:r>
          </a:p>
          <a:p>
            <a:pPr eaLnBrk="1" hangingPunct="1">
              <a:spcBef>
                <a:spcPct val="0"/>
              </a:spcBef>
            </a:pPr>
            <a:r>
              <a:rPr lang="en-US" smtClean="0">
                <a:ea typeface="ＭＳ Ｐゴシック" pitchFamily="34" charset="-128"/>
              </a:rPr>
              <a:t> that is made possible by our companies which sustain the Energistics program, </a:t>
            </a:r>
          </a:p>
          <a:p>
            <a:pPr eaLnBrk="1" hangingPunct="1">
              <a:spcBef>
                <a:spcPct val="0"/>
              </a:spcBef>
            </a:pPr>
            <a:r>
              <a:rPr lang="en-US" smtClean="0">
                <a:ea typeface="ＭＳ Ｐゴシック" pitchFamily="34" charset="-128"/>
              </a:rPr>
              <a:t>and by the fantastic talent and energy of each and every one of the members of the Energistics SIG teams sharing this vision.</a:t>
            </a:r>
          </a:p>
          <a:p>
            <a:pPr eaLnBrk="1" hangingPunct="1">
              <a:spcBef>
                <a:spcPct val="0"/>
              </a:spcBef>
            </a:pPr>
            <a:endParaRPr lang="en-US" smtClean="0">
              <a:ea typeface="ＭＳ Ｐゴシック" pitchFamily="34" charset="-128"/>
            </a:endParaRPr>
          </a:p>
          <a:p>
            <a:pPr eaLnBrk="1" hangingPunct="1">
              <a:spcBef>
                <a:spcPct val="0"/>
              </a:spcBef>
            </a:pPr>
            <a:r>
              <a:rPr lang="en-US" smtClean="0">
                <a:ea typeface="ＭＳ Ｐゴシック" pitchFamily="34" charset="-128"/>
              </a:rPr>
              <a:t>Thank you</a:t>
            </a:r>
          </a:p>
          <a:p>
            <a:pPr eaLnBrk="1" hangingPunct="1">
              <a:spcBef>
                <a:spcPct val="0"/>
              </a:spcBef>
            </a:pPr>
            <a:endParaRPr lang="en-US" smtClean="0">
              <a:ea typeface="ＭＳ Ｐゴシック" pitchFamily="34" charset="-128"/>
            </a:endParaRPr>
          </a:p>
        </p:txBody>
      </p:sp>
      <p:sp>
        <p:nvSpPr>
          <p:cNvPr id="64515" name="Slide Number Placeholder 3"/>
          <p:cNvSpPr>
            <a:spLocks noGrp="1"/>
          </p:cNvSpPr>
          <p:nvPr>
            <p:ph type="sldNum" sz="quarter" idx="5"/>
          </p:nvPr>
        </p:nvSpPr>
        <p:spPr bwMode="auto">
          <a:noFill/>
          <a:ln>
            <a:miter lim="800000"/>
            <a:headEnd/>
            <a:tailEnd/>
          </a:ln>
        </p:spPr>
        <p:txBody>
          <a:bodyPr/>
          <a:lstStyle/>
          <a:p>
            <a:fld id="{CD504BDF-7796-4121-AA3E-CFF6BBD76983}"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5362"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mtClean="0">
              <a:ea typeface="ＭＳ Ｐゴシック" pitchFamily="34" charset="-128"/>
            </a:endParaRPr>
          </a:p>
        </p:txBody>
      </p:sp>
      <p:sp>
        <p:nvSpPr>
          <p:cNvPr id="15363" name="Espace réservé du numéro de diapositive 3"/>
          <p:cNvSpPr>
            <a:spLocks noGrp="1"/>
          </p:cNvSpPr>
          <p:nvPr>
            <p:ph type="sldNum" sz="quarter" idx="5"/>
          </p:nvPr>
        </p:nvSpPr>
        <p:spPr bwMode="auto">
          <a:noFill/>
          <a:ln>
            <a:miter lim="800000"/>
            <a:headEnd/>
            <a:tailEnd/>
          </a:ln>
        </p:spPr>
        <p:txBody>
          <a:bodyPr/>
          <a:lstStyle/>
          <a:p>
            <a:fld id="{08247D6E-10B5-4C7C-8595-301250F69856}" type="slidenum">
              <a:rPr lang="en-US" smtClean="0"/>
              <a:pPr/>
              <a:t>3</a:t>
            </a:fld>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17410"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We all know this story:</a:t>
            </a:r>
          </a:p>
          <a:p>
            <a:r>
              <a:rPr lang="en-US" smtClean="0">
                <a:ea typeface="ＭＳ Ｐゴシック" pitchFamily="34" charset="-128"/>
              </a:rPr>
              <a:t>We need integration of the data across applications</a:t>
            </a:r>
          </a:p>
          <a:p>
            <a:r>
              <a:rPr lang="en-US" smtClean="0">
                <a:ea typeface="ＭＳ Ｐゴシック" pitchFamily="34" charset="-128"/>
              </a:rPr>
              <a:t>But also ability to access the entire data set , or the most pertinent part of it, </a:t>
            </a:r>
          </a:p>
          <a:p>
            <a:r>
              <a:rPr lang="en-US" smtClean="0">
                <a:ea typeface="ＭＳ Ｐゴシック" pitchFamily="34" charset="-128"/>
              </a:rPr>
              <a:t>QUICKLY, Without having to enter any technical application</a:t>
            </a:r>
          </a:p>
          <a:p>
            <a:r>
              <a:rPr lang="en-US" smtClean="0">
                <a:ea typeface="ＭＳ Ｐゴシック" pitchFamily="34" charset="-128"/>
              </a:rPr>
              <a:t>Because there are much more readers than writers </a:t>
            </a:r>
          </a:p>
          <a:p>
            <a:r>
              <a:rPr lang="en-US" smtClean="0">
                <a:ea typeface="ＭＳ Ｐゴシック" pitchFamily="34" charset="-128"/>
              </a:rPr>
              <a:t>And the fact is that today only the people who create the data can access it, through the very applications that create it or consume it.</a:t>
            </a:r>
          </a:p>
          <a:p>
            <a:r>
              <a:rPr lang="fr-FR" smtClean="0">
                <a:ea typeface="ＭＳ Ｐゴシック" pitchFamily="34" charset="-128"/>
              </a:rPr>
              <a:t> </a:t>
            </a:r>
          </a:p>
        </p:txBody>
      </p:sp>
      <p:sp>
        <p:nvSpPr>
          <p:cNvPr id="17411" name="Espace réservé du numéro de diapositive 3"/>
          <p:cNvSpPr>
            <a:spLocks noGrp="1"/>
          </p:cNvSpPr>
          <p:nvPr>
            <p:ph type="sldNum" sz="quarter" idx="5"/>
          </p:nvPr>
        </p:nvSpPr>
        <p:spPr bwMode="auto">
          <a:noFill/>
          <a:ln>
            <a:miter lim="800000"/>
            <a:headEnd/>
            <a:tailEnd/>
          </a:ln>
        </p:spPr>
        <p:txBody>
          <a:bodyPr/>
          <a:lstStyle/>
          <a:p>
            <a:fld id="{789F9A5A-AC87-42F4-919F-1BC295B37962}" type="slidenum">
              <a:rPr lang="en-US" smtClean="0"/>
              <a:pPr/>
              <a:t>4</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bwMode="auto">
          <a:noFill/>
          <a:ln>
            <a:miter lim="800000"/>
            <a:headEnd/>
            <a:tailEnd/>
          </a:ln>
        </p:spPr>
        <p:txBody>
          <a:bodyPr/>
          <a:lstStyle/>
          <a:p>
            <a:fld id="{AFAC4824-32C0-4134-AB95-E5E7DCCA2736}" type="slidenum">
              <a:rPr lang="fr-FR" smtClean="0"/>
              <a:pPr/>
              <a:t>5</a:t>
            </a:fld>
            <a:endParaRPr lang="fr-FR" smtClean="0"/>
          </a:p>
        </p:txBody>
      </p:sp>
      <p:sp>
        <p:nvSpPr>
          <p:cNvPr id="1945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45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GB" smtClean="0">
                <a:ea typeface="ＭＳ Ｐゴシック" pitchFamily="34" charset="-128"/>
              </a:rPr>
              <a:t>Here are a few examples of how the new data is quickly contradicting the model of a reservoir</a:t>
            </a:r>
          </a:p>
          <a:p>
            <a:pPr eaLnBrk="1" hangingPunct="1"/>
            <a:r>
              <a:rPr lang="en-GB" smtClean="0">
                <a:ea typeface="ＭＳ Ｐゴシック" pitchFamily="34" charset="-128"/>
              </a:rPr>
              <a:t>When we visualize saturation and wells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ln>
            <a:miter lim="800000"/>
            <a:headEnd/>
            <a:tailEnd/>
          </a:ln>
        </p:spPr>
        <p:txBody>
          <a:bodyPr/>
          <a:lstStyle/>
          <a:p>
            <a:fld id="{B7BF87B8-A2C7-42E0-B145-7AB70A9036C8}" type="slidenum">
              <a:rPr lang="fr-FR" smtClean="0"/>
              <a:pPr/>
              <a:t>6</a:t>
            </a:fld>
            <a:endParaRPr lang="fr-FR" smtClean="0"/>
          </a:p>
        </p:txBody>
      </p:sp>
      <p:sp>
        <p:nvSpPr>
          <p:cNvPr id="215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15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fr-FR" smtClean="0">
                <a:ea typeface="ＭＳ Ｐゴシック" pitchFamily="34" charset="-128"/>
              </a:rPr>
              <a:t>Here a mismatch between completion data and model representation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bwMode="auto">
          <a:noFill/>
          <a:ln>
            <a:miter lim="800000"/>
            <a:headEnd/>
            <a:tailEnd/>
          </a:ln>
        </p:spPr>
        <p:txBody>
          <a:bodyPr/>
          <a:lstStyle/>
          <a:p>
            <a:fld id="{85AF0F50-B15D-4A58-BCA8-99B4FF4BE8EE}" type="slidenum">
              <a:rPr lang="fr-FR" smtClean="0"/>
              <a:pPr/>
              <a:t>7</a:t>
            </a:fld>
            <a:endParaRPr lang="fr-FR" smtClean="0"/>
          </a:p>
        </p:txBody>
      </p:sp>
      <p:sp>
        <p:nvSpPr>
          <p:cNvPr id="23554"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355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smtClean="0">
                <a:ea typeface="ＭＳ Ｐゴシック" pitchFamily="34" charset="-128"/>
              </a:rPr>
              <a:t>Idem from other angle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6626"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In RESQML, we have already integrated data from the grid to the simulation deck.</a:t>
            </a:r>
          </a:p>
          <a:p>
            <a:r>
              <a:rPr lang="en-US" smtClean="0">
                <a:ea typeface="ＭＳ Ｐゴシック" pitchFamily="34" charset="-128"/>
              </a:rPr>
              <a:t>In one big file.</a:t>
            </a:r>
          </a:p>
        </p:txBody>
      </p:sp>
      <p:sp>
        <p:nvSpPr>
          <p:cNvPr id="26627" name="Espace réservé du numéro de diapositive 3"/>
          <p:cNvSpPr>
            <a:spLocks noGrp="1"/>
          </p:cNvSpPr>
          <p:nvPr>
            <p:ph type="sldNum" sz="quarter" idx="5"/>
          </p:nvPr>
        </p:nvSpPr>
        <p:spPr bwMode="auto">
          <a:noFill/>
          <a:ln>
            <a:miter lim="800000"/>
            <a:headEnd/>
            <a:tailEnd/>
          </a:ln>
        </p:spPr>
        <p:txBody>
          <a:bodyPr/>
          <a:lstStyle/>
          <a:p>
            <a:fld id="{13C51B97-6DD1-475B-95BB-EF71E7F3D44B}" type="slidenum">
              <a:rPr lang="en-US" smtClean="0"/>
              <a:pPr/>
              <a:t>9</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Espace réservé de l'image des diapositives 1"/>
          <p:cNvSpPr>
            <a:spLocks noGrp="1" noRot="1" noChangeAspect="1"/>
          </p:cNvSpPr>
          <p:nvPr>
            <p:ph type="sldImg"/>
          </p:nvPr>
        </p:nvSpPr>
        <p:spPr bwMode="auto">
          <a:noFill/>
          <a:ln>
            <a:solidFill>
              <a:srgbClr val="000000"/>
            </a:solidFill>
            <a:miter lim="800000"/>
            <a:headEnd/>
            <a:tailEnd/>
          </a:ln>
        </p:spPr>
      </p:sp>
      <p:sp>
        <p:nvSpPr>
          <p:cNvPr id="28674"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en-US" smtClean="0">
                <a:ea typeface="ＭＳ Ｐゴシック" pitchFamily="34" charset="-128"/>
              </a:rPr>
              <a:t>RESQML V2 is much more ambitious: </a:t>
            </a:r>
          </a:p>
          <a:p>
            <a:r>
              <a:rPr lang="en-US" smtClean="0">
                <a:ea typeface="ＭＳ Ｐゴシック" pitchFamily="34" charset="-128"/>
              </a:rPr>
              <a:t>Not only do we enlarge the scope to include the structural / Stratigraphic framework seismic interpretation, </a:t>
            </a:r>
          </a:p>
          <a:p>
            <a:r>
              <a:rPr lang="en-US" smtClean="0">
                <a:ea typeface="ＭＳ Ｐゴシック" pitchFamily="34" charset="-128"/>
              </a:rPr>
              <a:t>We also take advantage of the existing exchange format of WITSML to import the entire spectrum of well data into our model.</a:t>
            </a:r>
          </a:p>
          <a:p>
            <a:endParaRPr lang="en-US" smtClean="0">
              <a:ea typeface="ＭＳ Ｐゴシック" pitchFamily="34" charset="-128"/>
            </a:endParaRPr>
          </a:p>
          <a:p>
            <a:r>
              <a:rPr lang="en-US" smtClean="0">
                <a:ea typeface="ＭＳ Ｐゴシック" pitchFamily="34" charset="-128"/>
              </a:rPr>
              <a:t>And as we know that models grow fast, we make the model MODULAR, using the standard Open Packaging convention in a specific way dedicated to all Energistics standards.</a:t>
            </a:r>
          </a:p>
          <a:p>
            <a:endParaRPr lang="en-US" smtClean="0">
              <a:ea typeface="ＭＳ Ｐゴシック" pitchFamily="34" charset="-128"/>
            </a:endParaRPr>
          </a:p>
          <a:p>
            <a:r>
              <a:rPr lang="en-US" smtClean="0">
                <a:ea typeface="ＭＳ Ｐゴシック" pitchFamily="34" charset="-128"/>
              </a:rPr>
              <a:t>Let us review these points more closely for a second:  </a:t>
            </a:r>
          </a:p>
        </p:txBody>
      </p:sp>
      <p:sp>
        <p:nvSpPr>
          <p:cNvPr id="28675" name="Espace réservé du numéro de diapositive 3"/>
          <p:cNvSpPr>
            <a:spLocks noGrp="1"/>
          </p:cNvSpPr>
          <p:nvPr>
            <p:ph type="sldNum" sz="quarter" idx="5"/>
          </p:nvPr>
        </p:nvSpPr>
        <p:spPr bwMode="auto">
          <a:noFill/>
          <a:ln>
            <a:miter lim="800000"/>
            <a:headEnd/>
            <a:tailEnd/>
          </a:ln>
        </p:spPr>
        <p:txBody>
          <a:bodyPr/>
          <a:lstStyle/>
          <a:p>
            <a:fld id="{F81968A0-B472-43A4-BC9A-63CDD875220E}" type="slidenum">
              <a:rPr lang="en-US" smtClean="0"/>
              <a:pPr/>
              <a:t>10</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utline/Opening">
    <p:spTree>
      <p:nvGrpSpPr>
        <p:cNvPr id="1" name=""/>
        <p:cNvGrpSpPr/>
        <p:nvPr/>
      </p:nvGrpSpPr>
      <p:grpSpPr>
        <a:xfrm>
          <a:off x="0" y="0"/>
          <a:ext cx="0" cy="0"/>
          <a:chOff x="0" y="0"/>
          <a:chExt cx="0" cy="0"/>
        </a:xfrm>
      </p:grpSpPr>
      <p:sp>
        <p:nvSpPr>
          <p:cNvPr id="2" name="Espace réservé du numéro de diapositive 3"/>
          <p:cNvSpPr>
            <a:spLocks noGrp="1"/>
          </p:cNvSpPr>
          <p:nvPr>
            <p:ph type="sldNum" sz="quarter" idx="10"/>
          </p:nvPr>
        </p:nvSpPr>
        <p:spPr>
          <a:xfrm>
            <a:off x="8686800" y="76200"/>
            <a:ext cx="457200" cy="365125"/>
          </a:xfrm>
          <a:prstGeom prst="rect">
            <a:avLst/>
          </a:prstGeom>
        </p:spPr>
        <p:txBody>
          <a:bodyPr/>
          <a:lstStyle>
            <a:lvl1pPr>
              <a:defRPr sz="1000" smtClean="0">
                <a:cs typeface="+mn-cs"/>
              </a:defRPr>
            </a:lvl1pPr>
          </a:lstStyle>
          <a:p>
            <a:pPr>
              <a:defRPr/>
            </a:pPr>
            <a:fld id="{0503A591-10D5-4A17-9CD4-EF34F67A676C}" type="slidenum">
              <a:rPr lang="fr-FR"/>
              <a:pPr>
                <a:defRPr/>
              </a:pPr>
              <a:t>‹N°›</a:t>
            </a:fld>
            <a:endParaRPr lang="fr-F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2" name="Espace réservé du numéro de diapositive 3"/>
          <p:cNvSpPr>
            <a:spLocks noGrp="1"/>
          </p:cNvSpPr>
          <p:nvPr>
            <p:ph type="sldNum" sz="quarter" idx="10"/>
          </p:nvPr>
        </p:nvSpPr>
        <p:spPr>
          <a:xfrm>
            <a:off x="8686800" y="76200"/>
            <a:ext cx="457200" cy="365125"/>
          </a:xfrm>
          <a:prstGeom prst="rect">
            <a:avLst/>
          </a:prstGeom>
        </p:spPr>
        <p:txBody>
          <a:bodyPr/>
          <a:lstStyle>
            <a:lvl1pPr>
              <a:defRPr sz="1000" smtClean="0">
                <a:cs typeface="+mn-cs"/>
              </a:defRPr>
            </a:lvl1pPr>
          </a:lstStyle>
          <a:p>
            <a:pPr>
              <a:defRPr/>
            </a:pPr>
            <a:fld id="{1D4E1442-1A25-4F99-A41E-6716EDDE0E31}" type="slidenum">
              <a:rPr lang="fr-FR"/>
              <a:pPr>
                <a:defRPr/>
              </a:pPr>
              <a:t>‹N°›</a:t>
            </a:fld>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60325" y="6565900"/>
            <a:ext cx="466725" cy="198438"/>
          </a:xfrm>
          <a:prstGeom prst="rect">
            <a:avLst/>
          </a:prstGeom>
        </p:spPr>
        <p:txBody>
          <a:bodyPr/>
          <a:lstStyle>
            <a:lvl1pPr>
              <a:defRPr>
                <a:cs typeface="+mn-cs"/>
              </a:defRPr>
            </a:lvl1pPr>
          </a:lstStyle>
          <a:p>
            <a:pPr>
              <a:defRPr/>
            </a:pPr>
            <a:fld id="{956BA661-5605-449D-8F45-49B51AB37C04}" type="slidenum">
              <a:rPr lang="fr-FR"/>
              <a:pPr>
                <a:defRPr/>
              </a:pPr>
              <a:t>‹N°›</a:t>
            </a:fld>
            <a:endParaRPr lang="fr-FR"/>
          </a:p>
        </p:txBody>
      </p:sp>
      <p:sp>
        <p:nvSpPr>
          <p:cNvPr id="3" name="Footer Placeholder 2"/>
          <p:cNvSpPr>
            <a:spLocks noGrp="1"/>
          </p:cNvSpPr>
          <p:nvPr>
            <p:ph type="ftr" sz="quarter" idx="11"/>
          </p:nvPr>
        </p:nvSpPr>
        <p:spPr>
          <a:xfrm>
            <a:off x="369888" y="6578600"/>
            <a:ext cx="7974012" cy="217488"/>
          </a:xfrm>
          <a:prstGeom prst="rect">
            <a:avLst/>
          </a:prstGeom>
        </p:spPr>
        <p:txBody>
          <a:bodyPr/>
          <a:lstStyle>
            <a:lvl1pPr>
              <a:defRPr smtClean="0">
                <a:cs typeface="+mn-cs"/>
              </a:defRPr>
            </a:lvl1pPr>
          </a:lstStyle>
          <a:p>
            <a:pPr>
              <a:defRPr/>
            </a:pPr>
            <a:r>
              <a:rPr lang="fr-FR"/>
              <a:t>Titre de la Présentation – Lieu et Pays – Date Jour Mois Année</a:t>
            </a:r>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solidFill>
                  <a:srgbClr val="C00000"/>
                </a:solidFill>
              </a:defRPr>
            </a:lvl1pPr>
          </a:lstStyle>
          <a:p>
            <a:r>
              <a:rPr lang="en-US" smtClean="0"/>
              <a:t>Click to edit Master title style</a:t>
            </a:r>
            <a:endParaRPr lang="en-US" dirty="0"/>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cs typeface="+mn-cs"/>
              </a:defRPr>
            </a:lvl1pPr>
          </a:lstStyle>
          <a:p>
            <a:pPr>
              <a:defRPr/>
            </a:pPr>
            <a:endParaRPr lang="en-US"/>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smtClean="0">
                <a:cs typeface="+mn-cs"/>
              </a:defRPr>
            </a:lvl1pPr>
          </a:lstStyle>
          <a:p>
            <a:pPr>
              <a:defRPr/>
            </a:pPr>
            <a:r>
              <a:rPr lang="fr-FR"/>
              <a:t>Titre de la Présentation – Lieu et Pays – Date Jour Mois Année</a:t>
            </a:r>
            <a:endParaRPr lang="en-US"/>
          </a:p>
        </p:txBody>
      </p:sp>
      <p:sp>
        <p:nvSpPr>
          <p:cNvPr id="5" name="Slide Number Placeholder 5"/>
          <p:cNvSpPr>
            <a:spLocks noGrp="1"/>
          </p:cNvSpPr>
          <p:nvPr>
            <p:ph type="sldNum" sz="quarter" idx="12"/>
          </p:nvPr>
        </p:nvSpPr>
        <p:spPr>
          <a:xfrm>
            <a:off x="6553200" y="6356350"/>
            <a:ext cx="2133600" cy="365125"/>
          </a:xfrm>
          <a:prstGeom prst="rect">
            <a:avLst/>
          </a:prstGeom>
        </p:spPr>
        <p:txBody>
          <a:bodyPr/>
          <a:lstStyle>
            <a:lvl1pPr>
              <a:defRPr>
                <a:cs typeface="+mn-cs"/>
              </a:defRPr>
            </a:lvl1pPr>
          </a:lstStyle>
          <a:p>
            <a:pPr>
              <a:defRPr/>
            </a:pPr>
            <a:fld id="{864EAF89-1884-4FE6-BD2E-166CCBFB2EC1}" type="slidenum">
              <a:rPr lang="en-US"/>
              <a:pPr>
                <a:defRPr/>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1026" name="Picture 6"/>
          <p:cNvPicPr>
            <a:picLocks noChangeAspect="1"/>
          </p:cNvPicPr>
          <p:nvPr userDrawn="1"/>
        </p:nvPicPr>
        <p:blipFill>
          <a:blip r:embed="rId3"/>
          <a:srcRect/>
          <a:stretch>
            <a:fillRect/>
          </a:stretch>
        </p:blipFill>
        <p:spPr bwMode="auto">
          <a:xfrm>
            <a:off x="0"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5" r:id="rId1"/>
  </p:sldLayoutIdLst>
  <p:hf hdr="0" ftr="0" dt="0"/>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Arial"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Arial"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Arial"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074" name="Picture 6"/>
          <p:cNvPicPr>
            <a:picLocks noChangeAspect="1"/>
          </p:cNvPicPr>
          <p:nvPr userDrawn="1"/>
        </p:nvPicPr>
        <p:blipFill>
          <a:blip r:embed="rId6"/>
          <a:srcRect/>
          <a:stretch>
            <a:fillRect/>
          </a:stretch>
        </p:blipFill>
        <p:spPr bwMode="auto">
          <a:xfrm>
            <a:off x="0" y="0"/>
            <a:ext cx="9144000" cy="6858000"/>
          </a:xfrm>
          <a:prstGeom prst="rect">
            <a:avLst/>
          </a:prstGeom>
          <a:noFill/>
          <a:ln w="9525">
            <a:noFill/>
            <a:miter lim="800000"/>
            <a:headEnd/>
            <a:tailEnd/>
          </a:ln>
        </p:spPr>
      </p:pic>
      <p:sp>
        <p:nvSpPr>
          <p:cNvPr id="3" name="Subtitle 2"/>
          <p:cNvSpPr txBox="1">
            <a:spLocks/>
          </p:cNvSpPr>
          <p:nvPr userDrawn="1"/>
        </p:nvSpPr>
        <p:spPr bwMode="auto">
          <a:xfrm>
            <a:off x="1981200" y="6553200"/>
            <a:ext cx="6858000" cy="381000"/>
          </a:xfrm>
          <a:prstGeom prst="rect">
            <a:avLst/>
          </a:prstGeom>
          <a:noFill/>
          <a:ln w="9525">
            <a:noFill/>
            <a:miter lim="800000"/>
            <a:headEnd/>
            <a:tailEnd/>
          </a:ln>
        </p:spPr>
        <p:txBody>
          <a:bodyPr/>
          <a:lstStyle/>
          <a:p>
            <a:pPr algn="ctr" defTabSz="457200">
              <a:spcBef>
                <a:spcPct val="20000"/>
              </a:spcBef>
              <a:buFont typeface="Arial" charset="0"/>
              <a:buNone/>
              <a:defRPr/>
            </a:pPr>
            <a:r>
              <a:rPr lang="en-US" sz="1400" dirty="0">
                <a:solidFill>
                  <a:srgbClr val="000000"/>
                </a:solidFill>
                <a:cs typeface="+mn-cs"/>
              </a:rPr>
              <a:t>SPE-166486-MS</a:t>
            </a:r>
            <a:r>
              <a:rPr lang="en-US" sz="1400" dirty="0">
                <a:solidFill>
                  <a:srgbClr val="000000"/>
                </a:solidFill>
              </a:rPr>
              <a:t> </a:t>
            </a:r>
            <a:r>
              <a:rPr lang="en-US" sz="1400" dirty="0">
                <a:solidFill>
                  <a:srgbClr val="000000"/>
                </a:solidFill>
              </a:rPr>
              <a:t>• </a:t>
            </a:r>
            <a:r>
              <a:rPr lang="en-US" sz="1400" dirty="0">
                <a:solidFill>
                  <a:srgbClr val="000000"/>
                </a:solidFill>
                <a:cs typeface="+mn-cs"/>
              </a:rPr>
              <a:t>Delivering Key WITSML ..</a:t>
            </a:r>
            <a:r>
              <a:rPr lang="en-US" sz="1400" dirty="0">
                <a:solidFill>
                  <a:srgbClr val="000000"/>
                </a:solidFill>
              </a:rPr>
              <a:t> </a:t>
            </a:r>
            <a:r>
              <a:rPr lang="en-US" sz="1400" dirty="0">
                <a:solidFill>
                  <a:srgbClr val="000000"/>
                </a:solidFill>
              </a:rPr>
              <a:t>• </a:t>
            </a:r>
            <a:r>
              <a:rPr lang="en-US" sz="1400" dirty="0" err="1">
                <a:solidFill>
                  <a:srgbClr val="000000"/>
                </a:solidFill>
              </a:rPr>
              <a:t>R.C.Henri</a:t>
            </a:r>
            <a:r>
              <a:rPr lang="en-US" sz="1400" dirty="0">
                <a:solidFill>
                  <a:srgbClr val="000000"/>
                </a:solidFill>
              </a:rPr>
              <a:t>-Bally</a:t>
            </a:r>
            <a:endParaRPr lang="en-US" sz="1400"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7.wmf"/><Relationship Id="rId4" Type="http://schemas.openxmlformats.org/officeDocument/2006/relationships/image" Target="../media/image36.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4.png"/><Relationship Id="rId3" Type="http://schemas.openxmlformats.org/officeDocument/2006/relationships/image" Target="../media/image48.png"/><Relationship Id="rId7" Type="http://schemas.openxmlformats.org/officeDocument/2006/relationships/image" Target="../media/image12.png"/><Relationship Id="rId12"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image" Target="../media/image51.png"/><Relationship Id="rId4" Type="http://schemas.openxmlformats.org/officeDocument/2006/relationships/image" Target="../media/image10.png"/><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hyperlink" Target="http://www.energistics.org/"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txBox="1">
            <a:spLocks/>
          </p:cNvSpPr>
          <p:nvPr/>
        </p:nvSpPr>
        <p:spPr bwMode="auto">
          <a:xfrm>
            <a:off x="228600" y="1905000"/>
            <a:ext cx="8534400" cy="2008188"/>
          </a:xfrm>
          <a:prstGeom prst="rect">
            <a:avLst/>
          </a:prstGeom>
          <a:noFill/>
          <a:ln w="9525">
            <a:noFill/>
            <a:miter lim="800000"/>
            <a:headEnd/>
            <a:tailEnd/>
          </a:ln>
        </p:spPr>
        <p:txBody>
          <a:bodyPr/>
          <a:lstStyle/>
          <a:p>
            <a:r>
              <a:rPr lang="en-US" sz="2800" b="1">
                <a:solidFill>
                  <a:srgbClr val="000000"/>
                </a:solidFill>
              </a:rPr>
              <a:t>SPE-166486-MS</a:t>
            </a:r>
            <a:br>
              <a:rPr lang="en-US" sz="2800" b="1">
                <a:solidFill>
                  <a:srgbClr val="000000"/>
                </a:solidFill>
              </a:rPr>
            </a:br>
            <a:r>
              <a:rPr lang="en-US" sz="2800" b="1">
                <a:solidFill>
                  <a:srgbClr val="000000"/>
                </a:solidFill>
              </a:rPr>
              <a:t>Delivering Key WITSML Measured and  </a:t>
            </a:r>
          </a:p>
          <a:p>
            <a:r>
              <a:rPr lang="en-US" sz="2800" b="1">
                <a:solidFill>
                  <a:srgbClr val="000000"/>
                </a:solidFill>
              </a:rPr>
              <a:t>Interpreted Well Information  </a:t>
            </a:r>
          </a:p>
          <a:p>
            <a:r>
              <a:rPr lang="en-US" sz="2800" b="1">
                <a:solidFill>
                  <a:srgbClr val="000000"/>
                </a:solidFill>
              </a:rPr>
              <a:t>Through RESQML V2 for Reservoir  </a:t>
            </a:r>
          </a:p>
          <a:p>
            <a:r>
              <a:rPr lang="en-US" sz="2800" b="1">
                <a:solidFill>
                  <a:srgbClr val="000000"/>
                </a:solidFill>
              </a:rPr>
              <a:t>Characterization and Flow Simulation</a:t>
            </a:r>
          </a:p>
        </p:txBody>
      </p:sp>
      <p:sp>
        <p:nvSpPr>
          <p:cNvPr id="10242" name="Subtitle 2"/>
          <p:cNvSpPr txBox="1">
            <a:spLocks/>
          </p:cNvSpPr>
          <p:nvPr/>
        </p:nvSpPr>
        <p:spPr bwMode="auto">
          <a:xfrm>
            <a:off x="381000" y="4586288"/>
            <a:ext cx="8458200" cy="900112"/>
          </a:xfrm>
          <a:prstGeom prst="rect">
            <a:avLst/>
          </a:prstGeom>
          <a:noFill/>
          <a:ln w="9525">
            <a:noFill/>
            <a:miter lim="800000"/>
            <a:headEnd/>
            <a:tailEnd/>
          </a:ln>
        </p:spPr>
        <p:txBody>
          <a:bodyPr/>
          <a:lstStyle/>
          <a:p>
            <a:pPr algn="ctr">
              <a:spcBef>
                <a:spcPct val="20000"/>
              </a:spcBef>
              <a:buFont typeface="Arial" charset="0"/>
              <a:buNone/>
            </a:pPr>
            <a:r>
              <a:rPr lang="en-US" sz="2000">
                <a:solidFill>
                  <a:srgbClr val="000000"/>
                </a:solidFill>
              </a:rPr>
              <a:t>Raphaele C. Henri-Bally, TOTAL, Jean-François Rainaud, IFPen, Laurent Deny, Paradigm, Chris A. Legg, BP America, Michael J. King, Texas A&amp;M, Philippe Verney, Geosiris, Jana Schey, Energistics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457200" y="274638"/>
            <a:ext cx="8218488" cy="635000"/>
          </a:xfrm>
          <a:prstGeom prst="rect">
            <a:avLst/>
          </a:prstGeom>
        </p:spPr>
        <p:txBody>
          <a:bodyPr/>
          <a:lstStyle/>
          <a:p>
            <a:pPr marL="514350" indent="-514350" defTabSz="457200" eaLnBrk="0" hangingPunct="0">
              <a:buClr>
                <a:srgbClr val="C00000"/>
              </a:buClr>
              <a:defRPr/>
            </a:pPr>
            <a:r>
              <a:rPr lang="fr-FR" sz="2800" b="1" dirty="0">
                <a:solidFill>
                  <a:srgbClr val="C00000"/>
                </a:solidFill>
                <a:cs typeface="+mn-cs"/>
              </a:rPr>
              <a:t>2.2</a:t>
            </a:r>
            <a:r>
              <a:rPr lang="fr-FR" sz="2800" b="1" dirty="0">
                <a:cs typeface="+mn-cs"/>
              </a:rPr>
              <a:t> RESQML V2 scope</a:t>
            </a:r>
            <a:r>
              <a:rPr lang="en-US" sz="2800" b="1" dirty="0">
                <a:solidFill>
                  <a:srgbClr val="000000"/>
                </a:solidFill>
              </a:rPr>
              <a:t> </a:t>
            </a:r>
          </a:p>
          <a:p>
            <a:pPr defTabSz="457200" eaLnBrk="0" hangingPunct="0">
              <a:defRPr/>
            </a:pPr>
            <a:endParaRPr lang="fr-FR" sz="2800" b="1" dirty="0">
              <a:latin typeface="Arial" pitchFamily="34" charset="0"/>
              <a:ea typeface="ＭＳ Ｐゴシック" charset="0"/>
              <a:cs typeface="Arial" pitchFamily="34" charset="0"/>
            </a:endParaRPr>
          </a:p>
        </p:txBody>
      </p:sp>
      <p:pic>
        <p:nvPicPr>
          <p:cNvPr id="27650" name="Picture 3" descr="W:\Entity\EXPLO\IGEO\14_PM\14-30_MQC\Suivi Alternance\Rapport_de_stage\K_Stankeviciute_2013\RESQML\dessins\rozd maps-elements-ppt\ROAD_MAP-04.png"/>
          <p:cNvPicPr>
            <a:picLocks noChangeAspect="1" noChangeArrowheads="1"/>
          </p:cNvPicPr>
          <p:nvPr/>
        </p:nvPicPr>
        <p:blipFill>
          <a:blip r:embed="rId3"/>
          <a:srcRect/>
          <a:stretch>
            <a:fillRect/>
          </a:stretch>
        </p:blipFill>
        <p:spPr bwMode="auto">
          <a:xfrm>
            <a:off x="1046163" y="5151438"/>
            <a:ext cx="617537" cy="869950"/>
          </a:xfrm>
          <a:prstGeom prst="rect">
            <a:avLst/>
          </a:prstGeom>
          <a:noFill/>
          <a:ln w="9525">
            <a:noFill/>
            <a:miter lim="800000"/>
            <a:headEnd/>
            <a:tailEnd/>
          </a:ln>
        </p:spPr>
      </p:pic>
      <p:pic>
        <p:nvPicPr>
          <p:cNvPr id="27651" name="Picture 5" descr="W:\Entity\EXPLO\IGEO\14_PM\14-30_MQC\Suivi Alternance\Rapport_de_stage\K_Stankeviciute_2013\RESQML\dessins\rozd maps-elements-ppt\ROAD_MAP-05.png"/>
          <p:cNvPicPr>
            <a:picLocks noChangeAspect="1" noChangeArrowheads="1"/>
          </p:cNvPicPr>
          <p:nvPr/>
        </p:nvPicPr>
        <p:blipFill>
          <a:blip r:embed="rId4"/>
          <a:srcRect/>
          <a:stretch>
            <a:fillRect/>
          </a:stretch>
        </p:blipFill>
        <p:spPr bwMode="auto">
          <a:xfrm>
            <a:off x="1028700" y="3851275"/>
            <a:ext cx="654050" cy="876300"/>
          </a:xfrm>
          <a:prstGeom prst="rect">
            <a:avLst/>
          </a:prstGeom>
          <a:noFill/>
          <a:ln w="9525">
            <a:noFill/>
            <a:miter lim="800000"/>
            <a:headEnd/>
            <a:tailEnd/>
          </a:ln>
        </p:spPr>
      </p:pic>
      <p:pic>
        <p:nvPicPr>
          <p:cNvPr id="27652" name="Picture 6" descr="W:\Entity\EXPLO\IGEO\14_PM\14-30_MQC\Suivi Alternance\Rapport_de_stage\K_Stankeviciute_2013\RESQML\dessins\rozd maps-elements-ppt\ROAD_MAP-06.png"/>
          <p:cNvPicPr>
            <a:picLocks noChangeAspect="1" noChangeArrowheads="1"/>
          </p:cNvPicPr>
          <p:nvPr/>
        </p:nvPicPr>
        <p:blipFill>
          <a:blip r:embed="rId5"/>
          <a:srcRect/>
          <a:stretch>
            <a:fillRect/>
          </a:stretch>
        </p:blipFill>
        <p:spPr bwMode="auto">
          <a:xfrm>
            <a:off x="939800" y="2693988"/>
            <a:ext cx="831850" cy="733425"/>
          </a:xfrm>
          <a:prstGeom prst="rect">
            <a:avLst/>
          </a:prstGeom>
          <a:noFill/>
          <a:ln w="9525">
            <a:noFill/>
            <a:miter lim="800000"/>
            <a:headEnd/>
            <a:tailEnd/>
          </a:ln>
        </p:spPr>
      </p:pic>
      <p:pic>
        <p:nvPicPr>
          <p:cNvPr id="27653" name="Picture 7" descr="W:\Entity\EXPLO\IGEO\14_PM\14-30_MQC\Suivi Alternance\Rapport_de_stage\K_Stankeviciute_2013\RESQML\dessins\rozd maps-elements-ppt\ROAD_MAP-07.png"/>
          <p:cNvPicPr>
            <a:picLocks noChangeAspect="1" noChangeArrowheads="1"/>
          </p:cNvPicPr>
          <p:nvPr/>
        </p:nvPicPr>
        <p:blipFill>
          <a:blip r:embed="rId6"/>
          <a:srcRect/>
          <a:stretch>
            <a:fillRect/>
          </a:stretch>
        </p:blipFill>
        <p:spPr bwMode="auto">
          <a:xfrm>
            <a:off x="731838" y="1447800"/>
            <a:ext cx="1247775" cy="820738"/>
          </a:xfrm>
          <a:prstGeom prst="rect">
            <a:avLst/>
          </a:prstGeom>
          <a:noFill/>
          <a:ln w="9525">
            <a:noFill/>
            <a:miter lim="800000"/>
            <a:headEnd/>
            <a:tailEnd/>
          </a:ln>
        </p:spPr>
      </p:pic>
      <p:sp>
        <p:nvSpPr>
          <p:cNvPr id="27654" name="Rectangle 8"/>
          <p:cNvSpPr>
            <a:spLocks noChangeArrowheads="1"/>
          </p:cNvSpPr>
          <p:nvPr/>
        </p:nvSpPr>
        <p:spPr bwMode="auto">
          <a:xfrm>
            <a:off x="2362200" y="1295400"/>
            <a:ext cx="6705600" cy="1323975"/>
          </a:xfrm>
          <a:prstGeom prst="rect">
            <a:avLst/>
          </a:prstGeom>
          <a:noFill/>
          <a:ln w="9525">
            <a:noFill/>
            <a:miter lim="800000"/>
            <a:headEnd/>
            <a:tailEnd/>
          </a:ln>
        </p:spPr>
        <p:txBody>
          <a:bodyPr>
            <a:spAutoFit/>
          </a:bodyPr>
          <a:lstStyle/>
          <a:p>
            <a:pPr>
              <a:buFont typeface="Arial" charset="0"/>
              <a:buChar char="•"/>
            </a:pPr>
            <a:r>
              <a:rPr lang="en-US" sz="2000"/>
              <a:t> Large model workflows </a:t>
            </a:r>
          </a:p>
          <a:p>
            <a:pPr>
              <a:buFont typeface="Arial" charset="0"/>
              <a:buChar char="•"/>
            </a:pPr>
            <a:r>
              <a:rPr lang="en-US" sz="2000">
                <a:solidFill>
                  <a:srgbClr val="C00000"/>
                </a:solidFill>
              </a:rPr>
              <a:t> Modular</a:t>
            </a:r>
            <a:r>
              <a:rPr lang="en-US" sz="2000"/>
              <a:t> documents,</a:t>
            </a:r>
          </a:p>
          <a:p>
            <a:pPr>
              <a:buFont typeface="Arial" charset="0"/>
              <a:buChar char="•"/>
            </a:pPr>
            <a:r>
              <a:rPr lang="en-US" sz="2000">
                <a:solidFill>
                  <a:srgbClr val="C00000"/>
                </a:solidFill>
              </a:rPr>
              <a:t> Packaging</a:t>
            </a:r>
            <a:r>
              <a:rPr lang="en-US" sz="2000"/>
              <a:t> specification using Energistics OPC implementation</a:t>
            </a:r>
          </a:p>
        </p:txBody>
      </p:sp>
      <p:sp>
        <p:nvSpPr>
          <p:cNvPr id="27655" name="Rectangle 9"/>
          <p:cNvSpPr>
            <a:spLocks noChangeArrowheads="1"/>
          </p:cNvSpPr>
          <p:nvPr/>
        </p:nvSpPr>
        <p:spPr bwMode="auto">
          <a:xfrm>
            <a:off x="2362200" y="2770188"/>
            <a:ext cx="6553200" cy="1014412"/>
          </a:xfrm>
          <a:prstGeom prst="rect">
            <a:avLst/>
          </a:prstGeom>
          <a:noFill/>
          <a:ln w="9525">
            <a:noFill/>
            <a:miter lim="800000"/>
            <a:headEnd/>
            <a:tailEnd/>
          </a:ln>
        </p:spPr>
        <p:txBody>
          <a:bodyPr>
            <a:spAutoFit/>
          </a:bodyPr>
          <a:lstStyle/>
          <a:p>
            <a:pPr>
              <a:buFont typeface="Arial" charset="0"/>
              <a:buChar char="•"/>
            </a:pPr>
            <a:r>
              <a:rPr lang="en-US" sz="2000"/>
              <a:t> Reservoir scale Structural/Stratigraphic </a:t>
            </a:r>
            <a:r>
              <a:rPr lang="en-US" sz="2000">
                <a:solidFill>
                  <a:srgbClr val="C00000"/>
                </a:solidFill>
              </a:rPr>
              <a:t>Organization</a:t>
            </a:r>
          </a:p>
          <a:p>
            <a:r>
              <a:rPr lang="en-US" sz="2000"/>
              <a:t>   and Framework,</a:t>
            </a:r>
          </a:p>
          <a:p>
            <a:pPr>
              <a:buFont typeface="Arial" charset="0"/>
              <a:buChar char="•"/>
            </a:pPr>
            <a:r>
              <a:rPr lang="en-US" sz="2000"/>
              <a:t> </a:t>
            </a:r>
            <a:r>
              <a:rPr lang="en-US" sz="2000">
                <a:solidFill>
                  <a:srgbClr val="C00000"/>
                </a:solidFill>
              </a:rPr>
              <a:t>Geo-chronological</a:t>
            </a:r>
            <a:r>
              <a:rPr lang="en-US" sz="2000"/>
              <a:t> cross reference table </a:t>
            </a:r>
          </a:p>
        </p:txBody>
      </p:sp>
      <p:sp>
        <p:nvSpPr>
          <p:cNvPr id="27656" name="Rectangle 10"/>
          <p:cNvSpPr>
            <a:spLocks noChangeArrowheads="1"/>
          </p:cNvSpPr>
          <p:nvPr/>
        </p:nvSpPr>
        <p:spPr bwMode="auto">
          <a:xfrm>
            <a:off x="2362200" y="4243388"/>
            <a:ext cx="6705600" cy="708025"/>
          </a:xfrm>
          <a:prstGeom prst="rect">
            <a:avLst/>
          </a:prstGeom>
          <a:noFill/>
          <a:ln w="9525">
            <a:noFill/>
            <a:miter lim="800000"/>
            <a:headEnd/>
            <a:tailEnd/>
          </a:ln>
        </p:spPr>
        <p:txBody>
          <a:bodyPr>
            <a:spAutoFit/>
          </a:bodyPr>
          <a:lstStyle/>
          <a:p>
            <a:pPr>
              <a:buFont typeface="Arial" charset="0"/>
              <a:buChar char="•"/>
            </a:pPr>
            <a:r>
              <a:rPr lang="en-US" sz="2000"/>
              <a:t> Corner Point + </a:t>
            </a:r>
            <a:r>
              <a:rPr lang="en-US" sz="2000">
                <a:solidFill>
                  <a:srgbClr val="C00000"/>
                </a:solidFill>
              </a:rPr>
              <a:t>Unstructured</a:t>
            </a:r>
            <a:r>
              <a:rPr lang="en-US" sz="2000"/>
              <a:t> + </a:t>
            </a:r>
            <a:r>
              <a:rPr lang="en-US" sz="2000">
                <a:solidFill>
                  <a:srgbClr val="C00000"/>
                </a:solidFill>
              </a:rPr>
              <a:t>Radial</a:t>
            </a:r>
            <a:r>
              <a:rPr lang="en-US" sz="2000"/>
              <a:t> Grids</a:t>
            </a:r>
          </a:p>
          <a:p>
            <a:pPr>
              <a:buFont typeface="Arial" charset="0"/>
              <a:buChar char="•"/>
            </a:pPr>
            <a:r>
              <a:rPr lang="en-US" sz="2000"/>
              <a:t> </a:t>
            </a:r>
            <a:r>
              <a:rPr lang="en-US" sz="2000">
                <a:solidFill>
                  <a:srgbClr val="C00000"/>
                </a:solidFill>
              </a:rPr>
              <a:t>Relationships</a:t>
            </a:r>
            <a:r>
              <a:rPr lang="en-US" sz="2000"/>
              <a:t> with Structural/Stratigraphic Framework</a:t>
            </a:r>
          </a:p>
        </p:txBody>
      </p:sp>
      <p:sp>
        <p:nvSpPr>
          <p:cNvPr id="27657" name="Rectangle 11"/>
          <p:cNvSpPr>
            <a:spLocks noChangeArrowheads="1"/>
          </p:cNvSpPr>
          <p:nvPr/>
        </p:nvSpPr>
        <p:spPr bwMode="auto">
          <a:xfrm>
            <a:off x="2362200" y="5410200"/>
            <a:ext cx="4767263" cy="708025"/>
          </a:xfrm>
          <a:prstGeom prst="rect">
            <a:avLst/>
          </a:prstGeom>
          <a:noFill/>
          <a:ln w="9525">
            <a:noFill/>
            <a:miter lim="800000"/>
            <a:headEnd/>
            <a:tailEnd/>
          </a:ln>
        </p:spPr>
        <p:txBody>
          <a:bodyPr>
            <a:spAutoFit/>
          </a:bodyPr>
          <a:lstStyle/>
          <a:p>
            <a:pPr>
              <a:buFont typeface="Arial" charset="0"/>
              <a:buChar char="•"/>
            </a:pPr>
            <a:r>
              <a:rPr lang="fr-FR" sz="2000">
                <a:solidFill>
                  <a:srgbClr val="C00000"/>
                </a:solidFill>
              </a:rPr>
              <a:t> </a:t>
            </a:r>
            <a:r>
              <a:rPr lang="en-US" sz="2000">
                <a:solidFill>
                  <a:srgbClr val="C00000"/>
                </a:solidFill>
              </a:rPr>
              <a:t>WITSML</a:t>
            </a:r>
            <a:r>
              <a:rPr lang="en-US" sz="2000"/>
              <a:t> objects, including:</a:t>
            </a:r>
          </a:p>
          <a:p>
            <a:pPr>
              <a:buFont typeface="Arial" charset="0"/>
              <a:buChar char="•"/>
            </a:pPr>
            <a:r>
              <a:rPr lang="en-US" sz="2000"/>
              <a:t> Trajectories, Markers, logs</a:t>
            </a:r>
          </a:p>
        </p:txBody>
      </p:sp>
      <p:sp>
        <p:nvSpPr>
          <p:cNvPr id="27658"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38504CDF-C4F0-42A5-9803-2A126476260A}" type="slidenum">
              <a:rPr lang="en-US" sz="1200" b="1">
                <a:solidFill>
                  <a:srgbClr val="000000"/>
                </a:solidFill>
                <a:latin typeface="Calibri" pitchFamily="34" charset="0"/>
              </a:rPr>
              <a:pPr algn="r"/>
              <a:t>10</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8"/>
          <p:cNvSpPr txBox="1">
            <a:spLocks/>
          </p:cNvSpPr>
          <p:nvPr/>
        </p:nvSpPr>
        <p:spPr bwMode="auto">
          <a:xfrm>
            <a:off x="533400" y="838200"/>
            <a:ext cx="8534400" cy="1143000"/>
          </a:xfrm>
          <a:prstGeom prst="rect">
            <a:avLst/>
          </a:prstGeom>
          <a:noFill/>
          <a:ln w="9525">
            <a:noFill/>
            <a:miter lim="800000"/>
            <a:headEnd/>
            <a:tailEnd/>
          </a:ln>
        </p:spPr>
        <p:txBody>
          <a:bodyPr/>
          <a:lstStyle/>
          <a:p>
            <a:pPr defTabSz="457200">
              <a:buClr>
                <a:srgbClr val="C00000"/>
              </a:buClr>
              <a:buFont typeface="Arial" charset="0"/>
              <a:buChar char="•"/>
            </a:pPr>
            <a:r>
              <a:rPr lang="en-US" sz="2000"/>
              <a:t> Improve consistency of the reservoir models</a:t>
            </a:r>
          </a:p>
          <a:p>
            <a:pPr defTabSz="457200">
              <a:buClr>
                <a:srgbClr val="C00000"/>
              </a:buClr>
              <a:buFont typeface="Arial" charset="0"/>
              <a:buChar char="•"/>
            </a:pPr>
            <a:r>
              <a:rPr lang="en-US" sz="2000"/>
              <a:t> Reduce geoscience study cycles</a:t>
            </a:r>
          </a:p>
          <a:p>
            <a:pPr defTabSz="457200">
              <a:buClr>
                <a:srgbClr val="C00000"/>
              </a:buClr>
              <a:buFont typeface="Arial" charset="0"/>
              <a:buChar char="•"/>
            </a:pPr>
            <a:r>
              <a:rPr lang="en-US" sz="2000"/>
              <a:t> Audit trail of reservoir development decisions</a:t>
            </a:r>
          </a:p>
          <a:p>
            <a:pPr algn="ctr" defTabSz="457200"/>
            <a:endParaRPr lang="en-US" sz="2000" b="1">
              <a:solidFill>
                <a:srgbClr val="000000"/>
              </a:solidFill>
            </a:endParaRPr>
          </a:p>
        </p:txBody>
      </p:sp>
      <p:sp>
        <p:nvSpPr>
          <p:cNvPr id="29698" name="Title 8"/>
          <p:cNvSpPr txBox="1">
            <a:spLocks/>
          </p:cNvSpPr>
          <p:nvPr/>
        </p:nvSpPr>
        <p:spPr bwMode="auto">
          <a:xfrm>
            <a:off x="560388" y="1454150"/>
            <a:ext cx="8382000" cy="4191000"/>
          </a:xfrm>
          <a:prstGeom prst="rect">
            <a:avLst/>
          </a:prstGeom>
          <a:noFill/>
          <a:ln w="9525">
            <a:noFill/>
            <a:miter lim="800000"/>
            <a:headEnd/>
            <a:tailEnd/>
          </a:ln>
        </p:spPr>
        <p:txBody>
          <a:bodyPr/>
          <a:lstStyle/>
          <a:p>
            <a:endParaRPr lang="fr-FR" sz="2000"/>
          </a:p>
        </p:txBody>
      </p:sp>
      <p:sp>
        <p:nvSpPr>
          <p:cNvPr id="29699" name="Subtitle 2"/>
          <p:cNvSpPr txBox="1">
            <a:spLocks/>
          </p:cNvSpPr>
          <p:nvPr/>
        </p:nvSpPr>
        <p:spPr bwMode="auto">
          <a:xfrm>
            <a:off x="1981200" y="6553200"/>
            <a:ext cx="6858000" cy="381000"/>
          </a:xfrm>
          <a:prstGeom prst="rect">
            <a:avLst/>
          </a:prstGeom>
          <a:noFill/>
          <a:ln w="9525">
            <a:noFill/>
            <a:miter lim="800000"/>
            <a:headEnd/>
            <a:tailEnd/>
          </a:ln>
        </p:spPr>
        <p:txBody>
          <a:bodyPr/>
          <a:lstStyle/>
          <a:p>
            <a:pPr algn="ctr" defTabSz="457200">
              <a:spcBef>
                <a:spcPct val="20000"/>
              </a:spcBef>
              <a:buFont typeface="Arial" charset="0"/>
              <a:buNone/>
            </a:pPr>
            <a:r>
              <a:rPr lang="en-US" sz="1400">
                <a:solidFill>
                  <a:srgbClr val="000000"/>
                </a:solidFill>
              </a:rPr>
              <a:t>SPE-166486-MS • Delivering Key WITSML .. • R.C.Henri-Bally</a:t>
            </a:r>
          </a:p>
        </p:txBody>
      </p:sp>
      <p:pic>
        <p:nvPicPr>
          <p:cNvPr id="7" name="Image 5" descr="pixels-mona-lisa-dulux-pub.jpg"/>
          <p:cNvPicPr>
            <a:picLocks noChangeAspect="1"/>
          </p:cNvPicPr>
          <p:nvPr/>
        </p:nvPicPr>
        <p:blipFill>
          <a:blip r:embed="rId3"/>
          <a:srcRect l="17978"/>
          <a:stretch>
            <a:fillRect/>
          </a:stretch>
        </p:blipFill>
        <p:spPr bwMode="auto">
          <a:xfrm>
            <a:off x="838200" y="2028825"/>
            <a:ext cx="1484313" cy="2085975"/>
          </a:xfrm>
          <a:prstGeom prst="rect">
            <a:avLst/>
          </a:prstGeom>
          <a:noFill/>
          <a:ln w="9525">
            <a:noFill/>
            <a:miter lim="800000"/>
            <a:headEnd/>
            <a:tailEnd/>
          </a:ln>
        </p:spPr>
      </p:pic>
      <p:pic>
        <p:nvPicPr>
          <p:cNvPr id="8" name="Image 6" descr="joconde_rubik.jpg"/>
          <p:cNvPicPr>
            <a:picLocks noChangeAspect="1"/>
          </p:cNvPicPr>
          <p:nvPr/>
        </p:nvPicPr>
        <p:blipFill>
          <a:blip r:embed="rId4"/>
          <a:srcRect l="6491" t="6013" r="34561" b="8763"/>
          <a:stretch>
            <a:fillRect/>
          </a:stretch>
        </p:blipFill>
        <p:spPr bwMode="auto">
          <a:xfrm>
            <a:off x="1646238" y="2727325"/>
            <a:ext cx="1706562" cy="2519363"/>
          </a:xfrm>
          <a:prstGeom prst="rect">
            <a:avLst/>
          </a:prstGeom>
          <a:ln>
            <a:noFill/>
          </a:ln>
          <a:effectLst>
            <a:outerShdw blurRad="292100" dist="139700" dir="2700000" algn="tl" rotWithShape="0">
              <a:srgbClr val="333333">
                <a:alpha val="65000"/>
              </a:srgbClr>
            </a:outerShdw>
          </a:effectLst>
        </p:spPr>
      </p:pic>
      <p:pic>
        <p:nvPicPr>
          <p:cNvPr id="9" name="Image 7" descr="joconde pixel art.PNG"/>
          <p:cNvPicPr>
            <a:picLocks noChangeAspect="1"/>
          </p:cNvPicPr>
          <p:nvPr/>
        </p:nvPicPr>
        <p:blipFill>
          <a:blip r:embed="rId5"/>
          <a:srcRect l="11111" t="4443" r="11111"/>
          <a:stretch>
            <a:fillRect/>
          </a:stretch>
        </p:blipFill>
        <p:spPr bwMode="auto">
          <a:xfrm>
            <a:off x="2486025" y="3686175"/>
            <a:ext cx="2085975" cy="2562225"/>
          </a:xfrm>
          <a:prstGeom prst="rect">
            <a:avLst/>
          </a:prstGeom>
          <a:ln>
            <a:noFill/>
          </a:ln>
          <a:effectLst>
            <a:outerShdw blurRad="292100" dist="139700" dir="2700000" algn="tl" rotWithShape="0">
              <a:srgbClr val="333333">
                <a:alpha val="65000"/>
              </a:srgbClr>
            </a:outerShdw>
          </a:effectLst>
        </p:spPr>
      </p:pic>
      <p:pic>
        <p:nvPicPr>
          <p:cNvPr id="10" name="Image 8" descr="Leonard_de_Vinci_-_La_Jocondedetails.jpg"/>
          <p:cNvPicPr>
            <a:picLocks noChangeAspect="1"/>
          </p:cNvPicPr>
          <p:nvPr/>
        </p:nvPicPr>
        <p:blipFill>
          <a:blip r:embed="rId6"/>
          <a:srcRect/>
          <a:stretch>
            <a:fillRect/>
          </a:stretch>
        </p:blipFill>
        <p:spPr bwMode="auto">
          <a:xfrm>
            <a:off x="5311775" y="2411413"/>
            <a:ext cx="3527425" cy="3952875"/>
          </a:xfrm>
          <a:prstGeom prst="rect">
            <a:avLst/>
          </a:prstGeom>
          <a:noFill/>
          <a:ln w="9525">
            <a:noFill/>
            <a:miter lim="800000"/>
            <a:headEnd/>
            <a:tailEnd/>
          </a:ln>
        </p:spPr>
      </p:pic>
      <p:sp>
        <p:nvSpPr>
          <p:cNvPr id="12" name="Titre 1"/>
          <p:cNvSpPr txBox="1">
            <a:spLocks/>
          </p:cNvSpPr>
          <p:nvPr/>
        </p:nvSpPr>
        <p:spPr>
          <a:xfrm>
            <a:off x="457200" y="274638"/>
            <a:ext cx="8218488" cy="635000"/>
          </a:xfrm>
          <a:prstGeom prst="rect">
            <a:avLst/>
          </a:prstGeom>
        </p:spPr>
        <p:txBody>
          <a:bodyPr/>
          <a:lstStyle/>
          <a:p>
            <a:pPr marL="514350" indent="-514350" defTabSz="457200" eaLnBrk="0" hangingPunct="0">
              <a:buClr>
                <a:srgbClr val="C00000"/>
              </a:buClr>
              <a:defRPr/>
            </a:pPr>
            <a:r>
              <a:rPr lang="en-US" sz="2400" i="1" dirty="0">
                <a:solidFill>
                  <a:srgbClr val="C00000"/>
                </a:solidFill>
              </a:rPr>
              <a:t>Infrastructure and Workflows: </a:t>
            </a:r>
            <a:r>
              <a:rPr lang="en-US" sz="2800" b="1" dirty="0">
                <a:solidFill>
                  <a:srgbClr val="000000"/>
                </a:solidFill>
              </a:rPr>
              <a:t>Modular Documents</a:t>
            </a:r>
            <a:endParaRPr lang="en-US" sz="2000" b="1" dirty="0">
              <a:solidFill>
                <a:srgbClr val="000000"/>
              </a:solidFill>
            </a:endParaRPr>
          </a:p>
          <a:p>
            <a:pPr defTabSz="457200" eaLnBrk="0" hangingPunct="0">
              <a:defRPr/>
            </a:pPr>
            <a:endParaRPr lang="fr-FR" sz="2800" b="1" dirty="0">
              <a:latin typeface="Arial" pitchFamily="34" charset="0"/>
              <a:ea typeface="ＭＳ Ｐゴシック" charset="0"/>
              <a:cs typeface="Arial" pitchFamily="34" charset="0"/>
            </a:endParaRPr>
          </a:p>
        </p:txBody>
      </p:sp>
      <p:sp>
        <p:nvSpPr>
          <p:cNvPr id="29705"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468C70B5-CE89-4DF9-9E6C-9325AC14687F}" type="slidenum">
              <a:rPr lang="en-US" sz="1200" b="1">
                <a:solidFill>
                  <a:srgbClr val="000000"/>
                </a:solidFill>
                <a:latin typeface="Calibri" pitchFamily="34" charset="0"/>
              </a:rPr>
              <a:pPr algn="r"/>
              <a:t>11</a:t>
            </a:fld>
            <a:endParaRPr lang="en-US" sz="1200" b="1">
              <a:solidFill>
                <a:srgbClr val="00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W:\Entity\EXPLO\IGEO\14_PM\14-30_MQC\Suivi Alternance\Rapport_de_stage\K_Stankeviciute_2013\RESQML\dessins\anim\dessins_animation-11.png"/>
          <p:cNvPicPr>
            <a:picLocks noChangeAspect="1" noChangeArrowheads="1"/>
          </p:cNvPicPr>
          <p:nvPr/>
        </p:nvPicPr>
        <p:blipFill>
          <a:blip r:embed="rId3"/>
          <a:srcRect/>
          <a:stretch>
            <a:fillRect/>
          </a:stretch>
        </p:blipFill>
        <p:spPr bwMode="auto">
          <a:xfrm>
            <a:off x="3670300" y="1330325"/>
            <a:ext cx="2640013" cy="3484563"/>
          </a:xfrm>
          <a:prstGeom prst="rect">
            <a:avLst/>
          </a:prstGeom>
          <a:noFill/>
          <a:ln w="9525">
            <a:noFill/>
            <a:miter lim="800000"/>
            <a:headEnd/>
            <a:tailEnd/>
          </a:ln>
        </p:spPr>
      </p:pic>
      <p:pic>
        <p:nvPicPr>
          <p:cNvPr id="12" name="Image 11" descr="dessin-synchro-12-12.png"/>
          <p:cNvPicPr>
            <a:picLocks noChangeAspect="1"/>
          </p:cNvPicPr>
          <p:nvPr/>
        </p:nvPicPr>
        <p:blipFill>
          <a:blip r:embed="rId4"/>
          <a:srcRect/>
          <a:stretch>
            <a:fillRect/>
          </a:stretch>
        </p:blipFill>
        <p:spPr bwMode="auto">
          <a:xfrm>
            <a:off x="3670300" y="1330325"/>
            <a:ext cx="2640013" cy="3484563"/>
          </a:xfrm>
          <a:prstGeom prst="rect">
            <a:avLst/>
          </a:prstGeom>
          <a:noFill/>
          <a:ln w="9525">
            <a:noFill/>
            <a:miter lim="800000"/>
            <a:headEnd/>
            <a:tailEnd/>
          </a:ln>
        </p:spPr>
      </p:pic>
      <p:pic>
        <p:nvPicPr>
          <p:cNvPr id="1030" name="Picture 6" descr="W:\Entity\EXPLO\IGEO\14_PM\14-30_MQC\Suivi Alternance\Rapport_de_stage\K_Stankeviciute_2013\RESQML\dessins\anim\dessins_animation-11.png"/>
          <p:cNvPicPr>
            <a:picLocks noChangeAspect="1" noChangeArrowheads="1"/>
          </p:cNvPicPr>
          <p:nvPr/>
        </p:nvPicPr>
        <p:blipFill>
          <a:blip r:embed="rId5"/>
          <a:srcRect/>
          <a:stretch>
            <a:fillRect/>
          </a:stretch>
        </p:blipFill>
        <p:spPr bwMode="auto">
          <a:xfrm>
            <a:off x="2635250" y="3908425"/>
            <a:ext cx="3060700" cy="2005013"/>
          </a:xfrm>
          <a:prstGeom prst="rect">
            <a:avLst/>
          </a:prstGeom>
          <a:noFill/>
          <a:ln w="9525">
            <a:noFill/>
            <a:miter lim="800000"/>
            <a:headEnd/>
            <a:tailEnd/>
          </a:ln>
        </p:spPr>
      </p:pic>
      <p:pic>
        <p:nvPicPr>
          <p:cNvPr id="1032" name="Picture 8" descr="W:\Entity\EXPLO\IGEO\14_PM\14-30_MQC\Suivi Alternance\Rapport_de_stage\K_Stankeviciute_2013\RESQML\dessins\anim\dessins_animation-12.png"/>
          <p:cNvPicPr>
            <a:picLocks noChangeAspect="1" noChangeArrowheads="1"/>
          </p:cNvPicPr>
          <p:nvPr/>
        </p:nvPicPr>
        <p:blipFill>
          <a:blip r:embed="rId6"/>
          <a:srcRect/>
          <a:stretch>
            <a:fillRect/>
          </a:stretch>
        </p:blipFill>
        <p:spPr bwMode="auto">
          <a:xfrm rot="-258339">
            <a:off x="3582988" y="3549650"/>
            <a:ext cx="2033587" cy="1589088"/>
          </a:xfrm>
          <a:prstGeom prst="rect">
            <a:avLst/>
          </a:prstGeom>
          <a:noFill/>
          <a:ln w="9525">
            <a:noFill/>
            <a:miter lim="800000"/>
            <a:headEnd/>
            <a:tailEnd/>
          </a:ln>
        </p:spPr>
      </p:pic>
      <p:pic>
        <p:nvPicPr>
          <p:cNvPr id="6" name="Picture 3" descr="W:\Entity\EXPLO\IGEO\14_PM\14-30_MQC\Suivi Alternance\Rapport_de_stage\K_Stankeviciute_2013\RESQML\dessins\anim\dessins_animation-02.png"/>
          <p:cNvPicPr>
            <a:picLocks noChangeAspect="1" noChangeArrowheads="1"/>
          </p:cNvPicPr>
          <p:nvPr/>
        </p:nvPicPr>
        <p:blipFill>
          <a:blip r:embed="rId7"/>
          <a:srcRect/>
          <a:stretch>
            <a:fillRect/>
          </a:stretch>
        </p:blipFill>
        <p:spPr bwMode="auto">
          <a:xfrm rot="892544">
            <a:off x="5086350" y="1336675"/>
            <a:ext cx="2005013" cy="2182813"/>
          </a:xfrm>
          <a:prstGeom prst="rect">
            <a:avLst/>
          </a:prstGeom>
          <a:noFill/>
          <a:ln w="9525">
            <a:noFill/>
            <a:miter lim="800000"/>
            <a:headEnd/>
            <a:tailEnd/>
          </a:ln>
        </p:spPr>
      </p:pic>
      <p:pic>
        <p:nvPicPr>
          <p:cNvPr id="1028" name="Picture 4" descr="W:\Entity\EXPLO\IGEO\14_PM\14-30_MQC\Suivi Alternance\Rapport_de_stage\K_Stankeviciute_2013\RESQML\dessins\anim\dessins_animation-04.png"/>
          <p:cNvPicPr>
            <a:picLocks noChangeAspect="1" noChangeArrowheads="1"/>
          </p:cNvPicPr>
          <p:nvPr/>
        </p:nvPicPr>
        <p:blipFill>
          <a:blip r:embed="rId8"/>
          <a:stretch>
            <a:fillRect/>
          </a:stretch>
        </p:blipFill>
        <p:spPr bwMode="auto">
          <a:xfrm rot="19578500">
            <a:off x="3298825" y="2087563"/>
            <a:ext cx="1544638" cy="941387"/>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pic>
      <p:pic>
        <p:nvPicPr>
          <p:cNvPr id="8" name="Picture 2" descr="W:\Entity\EXPLO\IGEO\14_PM\14-30_MQC\Suivi Alternance\Rapport_de_stage\K_Stankeviciute_2013\RESQML\dessins\anim\dessins_animation-14.png"/>
          <p:cNvPicPr>
            <a:picLocks noChangeAspect="1" noChangeArrowheads="1"/>
          </p:cNvPicPr>
          <p:nvPr/>
        </p:nvPicPr>
        <p:blipFill>
          <a:blip r:embed="rId9"/>
          <a:srcRect/>
          <a:stretch>
            <a:fillRect/>
          </a:stretch>
        </p:blipFill>
        <p:spPr bwMode="auto">
          <a:xfrm>
            <a:off x="3332163" y="4648200"/>
            <a:ext cx="1752600" cy="1292225"/>
          </a:xfrm>
          <a:prstGeom prst="rect">
            <a:avLst/>
          </a:prstGeom>
          <a:noFill/>
          <a:ln w="9525">
            <a:noFill/>
            <a:miter lim="800000"/>
            <a:headEnd/>
            <a:tailEnd/>
          </a:ln>
        </p:spPr>
      </p:pic>
      <p:pic>
        <p:nvPicPr>
          <p:cNvPr id="1033" name="Picture 9" descr="W:\Entity\EXPLO\IGEO\14_PM\14-30_MQC\Suivi Alternance\Rapport_de_stage\K_Stankeviciute_2013\RESQML\dessins\anim\dessins_animation-10.png"/>
          <p:cNvPicPr>
            <a:picLocks noChangeAspect="1" noChangeArrowheads="1"/>
          </p:cNvPicPr>
          <p:nvPr/>
        </p:nvPicPr>
        <p:blipFill>
          <a:blip r:embed="rId10"/>
          <a:srcRect l="1872" t="5858" r="11053" b="12839"/>
          <a:stretch>
            <a:fillRect/>
          </a:stretch>
        </p:blipFill>
        <p:spPr bwMode="auto">
          <a:xfrm>
            <a:off x="2590800" y="4167188"/>
            <a:ext cx="3240088" cy="2646362"/>
          </a:xfrm>
          <a:prstGeom prst="rect">
            <a:avLst/>
          </a:prstGeom>
          <a:noFill/>
          <a:ln w="9525">
            <a:noFill/>
            <a:miter lim="800000"/>
            <a:headEnd/>
            <a:tailEnd/>
          </a:ln>
        </p:spPr>
      </p:pic>
      <p:pic>
        <p:nvPicPr>
          <p:cNvPr id="17" name="Picture 8" descr="W:\Entity\EXPLO\IGEO\14_PM\14-30_MQC\Suivi Alternance\Rapport_de_stage\K_Stankeviciute_2013\RESQML\dessins\anim\dessins_animation-12.png"/>
          <p:cNvPicPr>
            <a:picLocks noChangeAspect="1" noChangeArrowheads="1"/>
          </p:cNvPicPr>
          <p:nvPr/>
        </p:nvPicPr>
        <p:blipFill>
          <a:blip r:embed="rId11"/>
          <a:srcRect/>
          <a:stretch>
            <a:fillRect/>
          </a:stretch>
        </p:blipFill>
        <p:spPr bwMode="auto">
          <a:xfrm rot="1384094">
            <a:off x="3740150" y="3567113"/>
            <a:ext cx="1941513" cy="1485900"/>
          </a:xfrm>
          <a:prstGeom prst="rect">
            <a:avLst/>
          </a:prstGeom>
          <a:noFill/>
          <a:ln w="9525">
            <a:noFill/>
            <a:miter lim="800000"/>
            <a:headEnd/>
            <a:tailEnd/>
          </a:ln>
        </p:spPr>
      </p:pic>
      <p:pic>
        <p:nvPicPr>
          <p:cNvPr id="5" name="Picture 2" descr="W:\Entity\EXPLO\IGEO\14_PM\14-30_MQC\Suivi Alternance\Rapport_de_stage\K_Stankeviciute_2013\RESQML\dessins\anim\dessins_animation-01.png"/>
          <p:cNvPicPr>
            <a:picLocks noChangeAspect="1" noChangeArrowheads="1"/>
          </p:cNvPicPr>
          <p:nvPr/>
        </p:nvPicPr>
        <p:blipFill>
          <a:blip r:embed="rId12"/>
          <a:srcRect/>
          <a:stretch>
            <a:fillRect/>
          </a:stretch>
        </p:blipFill>
        <p:spPr bwMode="auto">
          <a:xfrm>
            <a:off x="3390900" y="5448300"/>
            <a:ext cx="481013" cy="725488"/>
          </a:xfrm>
          <a:prstGeom prst="rect">
            <a:avLst/>
          </a:prstGeom>
          <a:noFill/>
          <a:ln w="9525">
            <a:noFill/>
            <a:miter lim="800000"/>
            <a:headEnd/>
            <a:tailEnd/>
          </a:ln>
        </p:spPr>
      </p:pic>
      <p:pic>
        <p:nvPicPr>
          <p:cNvPr id="18" name="Picture 5" descr="W:\Entity\EXPLO\IGEO\14_PM\14-30_MQC\Suivi Alternance\Rapport_de_stage\K_Stankeviciute_2013\RESQML\dessins\anim\dessins_animation-09.png"/>
          <p:cNvPicPr>
            <a:picLocks noChangeAspect="1" noChangeArrowheads="1"/>
          </p:cNvPicPr>
          <p:nvPr/>
        </p:nvPicPr>
        <p:blipFill>
          <a:blip r:embed="rId13"/>
          <a:srcRect/>
          <a:stretch>
            <a:fillRect/>
          </a:stretch>
        </p:blipFill>
        <p:spPr bwMode="auto">
          <a:xfrm>
            <a:off x="2844800" y="4351338"/>
            <a:ext cx="2889250" cy="2462212"/>
          </a:xfrm>
          <a:prstGeom prst="rect">
            <a:avLst/>
          </a:prstGeom>
          <a:noFill/>
          <a:ln w="9525">
            <a:noFill/>
            <a:miter lim="800000"/>
            <a:headEnd/>
            <a:tailEnd/>
          </a:ln>
        </p:spPr>
      </p:pic>
      <p:pic>
        <p:nvPicPr>
          <p:cNvPr id="1029" name="Picture 5" descr="W:\Entity\EXPLO\IGEO\14_PM\14-30_MQC\Suivi Alternance\Rapport_de_stage\K_Stankeviciute_2013\RESQML\dessins\anim\dessins_animation-09.png"/>
          <p:cNvPicPr>
            <a:picLocks noChangeAspect="1" noChangeArrowheads="1"/>
          </p:cNvPicPr>
          <p:nvPr/>
        </p:nvPicPr>
        <p:blipFill>
          <a:blip r:embed="rId13"/>
          <a:srcRect/>
          <a:stretch>
            <a:fillRect/>
          </a:stretch>
        </p:blipFill>
        <p:spPr bwMode="auto">
          <a:xfrm>
            <a:off x="2590800" y="4102100"/>
            <a:ext cx="3413125" cy="2908300"/>
          </a:xfrm>
          <a:prstGeom prst="rect">
            <a:avLst/>
          </a:prstGeom>
          <a:noFill/>
          <a:ln w="9525">
            <a:noFill/>
            <a:miter lim="800000"/>
            <a:headEnd/>
            <a:tailEnd/>
          </a:ln>
        </p:spPr>
      </p:pic>
      <p:pic>
        <p:nvPicPr>
          <p:cNvPr id="7" name="Picture 6" descr="W:\Entity\EXPLO\IGEO\14_PM\14-30_MQC\Suivi Alternance\Rapport_de_stage\K_Stankeviciute_2013\RESQML\dessins\anim\dessins_animation-03.png"/>
          <p:cNvPicPr>
            <a:picLocks noChangeAspect="1" noChangeArrowheads="1"/>
          </p:cNvPicPr>
          <p:nvPr/>
        </p:nvPicPr>
        <p:blipFill>
          <a:blip r:embed="rId14"/>
          <a:srcRect/>
          <a:stretch>
            <a:fillRect/>
          </a:stretch>
        </p:blipFill>
        <p:spPr bwMode="auto">
          <a:xfrm>
            <a:off x="3332163" y="5373688"/>
            <a:ext cx="676275" cy="665162"/>
          </a:xfrm>
          <a:prstGeom prst="rect">
            <a:avLst/>
          </a:prstGeom>
          <a:noFill/>
          <a:ln w="9525">
            <a:noFill/>
            <a:miter lim="800000"/>
            <a:headEnd/>
            <a:tailEnd/>
          </a:ln>
        </p:spPr>
      </p:pic>
      <p:sp>
        <p:nvSpPr>
          <p:cNvPr id="20" name="Rectangle à coins arrondis 19"/>
          <p:cNvSpPr/>
          <p:nvPr/>
        </p:nvSpPr>
        <p:spPr>
          <a:xfrm>
            <a:off x="609600" y="1573213"/>
            <a:ext cx="2057400" cy="1066800"/>
          </a:xfrm>
          <a:prstGeom prst="wedgeRoundRectCallout">
            <a:avLst>
              <a:gd name="adj1" fmla="val 115745"/>
              <a:gd name="adj2" fmla="val -26217"/>
              <a:gd name="adj3" fmla="val 16667"/>
            </a:avLst>
          </a:prstGeom>
          <a:noFill/>
          <a:ln>
            <a:solidFill>
              <a:srgbClr val="C0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a:solidFill>
                  <a:srgbClr val="FF0000"/>
                </a:solidFill>
              </a:rPr>
              <a:t>The model </a:t>
            </a:r>
            <a:r>
              <a:rPr lang="en-US" dirty="0">
                <a:solidFill>
                  <a:srgbClr val="FF0000"/>
                </a:solidFill>
              </a:rPr>
              <a:t>interpretation and representation </a:t>
            </a:r>
            <a:endParaRPr lang="en-US" dirty="0">
              <a:solidFill>
                <a:srgbClr val="FF0000"/>
              </a:solidFill>
            </a:endParaRPr>
          </a:p>
        </p:txBody>
      </p:sp>
      <p:sp>
        <p:nvSpPr>
          <p:cNvPr id="21" name="Rectangle à coins arrondis 20"/>
          <p:cNvSpPr/>
          <p:nvPr/>
        </p:nvSpPr>
        <p:spPr>
          <a:xfrm>
            <a:off x="609600" y="3097213"/>
            <a:ext cx="2057400" cy="1219200"/>
          </a:xfrm>
          <a:prstGeom prst="wedgeRoundRectCallout">
            <a:avLst>
              <a:gd name="adj1" fmla="val 75055"/>
              <a:gd name="adj2" fmla="val -91957"/>
              <a:gd name="adj3" fmla="val 16667"/>
            </a:avLst>
          </a:prstGeom>
          <a:noFill/>
          <a:ln>
            <a:solidFill>
              <a:srgbClr val="C0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0000"/>
                </a:solidFill>
              </a:rPr>
              <a:t>The relationships that connect the pieces together</a:t>
            </a:r>
            <a:endParaRPr lang="en-US" dirty="0">
              <a:solidFill>
                <a:srgbClr val="FF0000"/>
              </a:solidFill>
            </a:endParaRPr>
          </a:p>
        </p:txBody>
      </p:sp>
      <p:sp>
        <p:nvSpPr>
          <p:cNvPr id="22" name="Rectangle à coins arrondis 21"/>
          <p:cNvSpPr/>
          <p:nvPr/>
        </p:nvSpPr>
        <p:spPr>
          <a:xfrm>
            <a:off x="6477000" y="3173413"/>
            <a:ext cx="2057400" cy="1447800"/>
          </a:xfrm>
          <a:prstGeom prst="wedgeRoundRectCallout">
            <a:avLst>
              <a:gd name="adj1" fmla="val -22035"/>
              <a:gd name="adj2" fmla="val -128685"/>
              <a:gd name="adj3" fmla="val 16667"/>
            </a:avLst>
          </a:prstGeom>
          <a:noFill/>
          <a:ln>
            <a:solidFill>
              <a:srgbClr val="C0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FF0000"/>
                </a:solidFill>
              </a:rPr>
              <a:t>The inventory of all the parts of the model that are to be reworked</a:t>
            </a:r>
            <a:endParaRPr lang="en-US" dirty="0">
              <a:solidFill>
                <a:srgbClr val="FF0000"/>
              </a:solidFill>
            </a:endParaRPr>
          </a:p>
        </p:txBody>
      </p:sp>
      <p:sp>
        <p:nvSpPr>
          <p:cNvPr id="23" name="Rectangle à coins arrondis 22"/>
          <p:cNvSpPr/>
          <p:nvPr/>
        </p:nvSpPr>
        <p:spPr>
          <a:xfrm>
            <a:off x="685800" y="5307013"/>
            <a:ext cx="2057400" cy="1066800"/>
          </a:xfrm>
          <a:prstGeom prst="wedgeRoundRectCallout">
            <a:avLst>
              <a:gd name="adj1" fmla="val 68970"/>
              <a:gd name="adj2" fmla="val -77692"/>
              <a:gd name="adj3" fmla="val 16667"/>
            </a:avLst>
          </a:prstGeom>
          <a:noFill/>
          <a:ln>
            <a:solidFill>
              <a:srgbClr val="C0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a:solidFill>
                  <a:srgbClr val="FF0000"/>
                </a:solidFill>
              </a:rPr>
              <a:t>The container of the partial extraction</a:t>
            </a:r>
            <a:endParaRPr lang="fr-FR" dirty="0">
              <a:solidFill>
                <a:srgbClr val="FF0000"/>
              </a:solidFill>
            </a:endParaRPr>
          </a:p>
        </p:txBody>
      </p:sp>
      <p:sp>
        <p:nvSpPr>
          <p:cNvPr id="31762" name="Titre 1"/>
          <p:cNvSpPr txBox="1">
            <a:spLocks/>
          </p:cNvSpPr>
          <p:nvPr/>
        </p:nvSpPr>
        <p:spPr bwMode="auto">
          <a:xfrm>
            <a:off x="457200" y="274638"/>
            <a:ext cx="8218488" cy="635000"/>
          </a:xfrm>
          <a:prstGeom prst="rect">
            <a:avLst/>
          </a:prstGeom>
          <a:noFill/>
          <a:ln w="9525">
            <a:noFill/>
            <a:miter lim="800000"/>
            <a:headEnd/>
            <a:tailEnd/>
          </a:ln>
        </p:spPr>
        <p:txBody>
          <a:bodyPr/>
          <a:lstStyle/>
          <a:p>
            <a:pPr marL="514350" indent="-514350" defTabSz="457200" eaLnBrk="0" hangingPunct="0">
              <a:buClr>
                <a:srgbClr val="C00000"/>
              </a:buClr>
            </a:pPr>
            <a:r>
              <a:rPr lang="en-US" sz="2800" i="1">
                <a:solidFill>
                  <a:srgbClr val="C00000"/>
                </a:solidFill>
              </a:rPr>
              <a:t>Infrastructure and Workflows: </a:t>
            </a:r>
            <a:r>
              <a:rPr lang="fr-FR" sz="2800" b="1"/>
              <a:t>EPC: Energistics Packaging Convention</a:t>
            </a:r>
          </a:p>
        </p:txBody>
      </p:sp>
      <p:sp>
        <p:nvSpPr>
          <p:cNvPr id="31763"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382C9F23-2CAE-48BB-83CA-EEC7465B43EE}" type="slidenum">
              <a:rPr lang="en-US" sz="1200" b="1">
                <a:solidFill>
                  <a:srgbClr val="000000"/>
                </a:solidFill>
                <a:latin typeface="Calibri" pitchFamily="34" charset="0"/>
              </a:rPr>
              <a:pPr algn="r"/>
              <a:t>12</a:t>
            </a:fld>
            <a:endParaRPr lang="en-US" sz="1200" b="1">
              <a:solidFill>
                <a:srgbClr val="00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2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0" presetClass="path" presetSubtype="0" accel="50000" decel="50000" fill="hold" nodeType="withEffect">
                                  <p:stCondLst>
                                    <p:cond delay="0"/>
                                  </p:stCondLst>
                                  <p:childTnLst>
                                    <p:animMotion origin="layout" path="M -0.00451 0.00926 C -0.0125 0.00926 -0.02031 0.00926 -0.02812 0.00926 " pathEditMode="relative" rAng="0" ptsTypes="fA">
                                      <p:cBhvr>
                                        <p:cTn id="14" dur="1000" fill="hold"/>
                                        <p:tgtEl>
                                          <p:spTgt spid="17"/>
                                        </p:tgtEl>
                                        <p:attrNameLst>
                                          <p:attrName>ppt_x</p:attrName>
                                          <p:attrName>ppt_y</p:attrName>
                                        </p:attrNameLst>
                                      </p:cBhvr>
                                      <p:rCtr x="-12"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par>
                          <p:cTn id="21" fill="hold">
                            <p:stCondLst>
                              <p:cond delay="0"/>
                            </p:stCondLst>
                            <p:childTnLst>
                              <p:par>
                                <p:cTn id="22" presetID="0" presetClass="path" presetSubtype="0" accel="50000" decel="50000" fill="hold" nodeType="afterEffect">
                                  <p:stCondLst>
                                    <p:cond delay="0"/>
                                  </p:stCondLst>
                                  <p:childTnLst>
                                    <p:animMotion origin="layout" path="M 1.11022E-16 -1.47086E-6 C -0.00625 0.00532 -0.02899 0.01781 -0.03628 0.03215 C -0.0441 0.04649 -0.04462 0.07701 -0.04618 0.08696 C -0.04757 0.09783 -0.04618 0.0932 -0.04618 0.09413 " pathEditMode="relative" rAng="0" ptsTypes="aaaa">
                                      <p:cBhvr>
                                        <p:cTn id="23" dur="500" fill="hold"/>
                                        <p:tgtEl>
                                          <p:spTgt spid="1032"/>
                                        </p:tgtEl>
                                        <p:attrNameLst>
                                          <p:attrName>ppt_x</p:attrName>
                                          <p:attrName>ppt_y</p:attrName>
                                        </p:attrNameLst>
                                      </p:cBhvr>
                                      <p:rCtr x="-24" y="49"/>
                                    </p:animMotion>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1032"/>
                                        </p:tgtEl>
                                        <p:attrNameLst>
                                          <p:attrName>style.visibility</p:attrName>
                                        </p:attrNameLst>
                                      </p:cBhvr>
                                      <p:to>
                                        <p:strVal val="hidden"/>
                                      </p:to>
                                    </p:set>
                                  </p:childTnLst>
                                </p:cTn>
                              </p:par>
                            </p:childTnLst>
                          </p:cTn>
                        </p:par>
                        <p:par>
                          <p:cTn id="32" fill="hold">
                            <p:stCondLst>
                              <p:cond delay="1000"/>
                            </p:stCondLst>
                            <p:childTnLst>
                              <p:par>
                                <p:cTn id="33" presetID="10" presetClass="exit" presetSubtype="0" fill="hold" nodeType="after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0"/>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028"/>
                                        </p:tgtEl>
                                        <p:attrNameLst>
                                          <p:attrName>style.visibility</p:attrName>
                                        </p:attrNameLst>
                                      </p:cBhvr>
                                      <p:to>
                                        <p:strVal val="visible"/>
                                      </p:to>
                                    </p:set>
                                    <p:animEffect transition="in" filter="fade">
                                      <p:cBhvr>
                                        <p:cTn id="45" dur="1000"/>
                                        <p:tgtEl>
                                          <p:spTgt spid="1028"/>
                                        </p:tgtEl>
                                      </p:cBhvr>
                                    </p:animEffect>
                                  </p:childTnLst>
                                </p:cTn>
                              </p:par>
                              <p:par>
                                <p:cTn id="46" presetID="1" presetClass="entr" presetSubtype="0" fill="hold" grpId="1" nodeType="with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100"/>
                                  </p:stCondLst>
                                  <p:childTnLst>
                                    <p:animMotion origin="layout" path="M -2.77778E-7 -1.48148E-6 C 0.01163 0.01065 0.0066 0.00602 0.01493 0.01343 C 0.01719 0.01551 0.01788 0.01968 0.01997 0.02222 C 0.02795 0.03171 0.03108 0.03102 0.03663 0.04236 C 0.03837 0.05741 0.0415 0.0625 0.04497 0.0757 C 0.04358 0.13218 0.04045 0.19144 0.02986 0.24676 C 0.02865 0.27708 0.02882 0.28033 0.025 0.30232 C 0.02327 0.32546 0.01823 0.35023 0.01823 0.37338 " pathEditMode="relative" ptsTypes="fffffffA">
                                      <p:cBhvr>
                                        <p:cTn id="56" dur="900" fill="hold"/>
                                        <p:tgtEl>
                                          <p:spTgt spid="1028"/>
                                        </p:tgtEl>
                                        <p:attrNameLst>
                                          <p:attrName>ppt_x</p:attrName>
                                          <p:attrName>ppt_y</p:attrName>
                                        </p:attrNameLst>
                                      </p:cBhvr>
                                    </p:animMotion>
                                  </p:childTnLst>
                                </p:cTn>
                              </p:par>
                              <p:par>
                                <p:cTn id="57" presetID="1" presetClass="exit" presetSubtype="0" fill="hold" grpId="2" nodeType="withEffect">
                                  <p:stCondLst>
                                    <p:cond delay="100"/>
                                  </p:stCondLst>
                                  <p:childTnLst>
                                    <p:set>
                                      <p:cBhvr>
                                        <p:cTn id="58" dur="1" fill="hold">
                                          <p:stCondLst>
                                            <p:cond delay="0"/>
                                          </p:stCondLst>
                                        </p:cTn>
                                        <p:tgtEl>
                                          <p:spTgt spid="2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nodeType="clickEffect">
                                  <p:stCondLst>
                                    <p:cond delay="0"/>
                                  </p:stCondLst>
                                  <p:childTnLst>
                                    <p:animMotion origin="layout" path="M 0.00642 -0.04581 C -0.01945 -0.0435 -0.0349 -0.04396 -0.05695 -0.03702 C -0.06372 -0.03262 -0.06806 -0.02823 -0.07535 -0.02591 C -0.09045 -0.01342 -0.08577 -0.02059 -0.09202 -0.0081 C -0.09427 0.00139 -0.09827 0.00995 -0.10191 0.01851 C -0.10591 0.02776 -0.10538 0.03262 -0.11198 0.03864 C -0.11979 0.05946 -0.12535 0.08121 -0.13525 0.10065 C -0.13716 0.11036 -0.13785 0.11893 -0.14202 0.12749 C -0.14618 0.14415 -0.15174 0.16011 -0.15695 0.17631 C -0.15955 0.18464 -0.16042 0.1925 -0.16372 0.2006 C -0.16702 0.21911 -0.17084 0.23739 -0.17361 0.25613 C -0.17448 0.27186 -0.17205 0.28552 -0.18038 0.29616 C -0.18542 0.32508 -0.17778 0.28482 -0.18525 0.31397 C -0.18611 0.31744 -0.18837 0.33595 -0.18872 0.3385 C -0.18924 0.3466 -0.18941 0.3547 -0.19028 0.36279 C -0.19045 0.36511 -0.19358 0.38454 -0.19358 0.37621 " pathEditMode="relative" rAng="0" ptsTypes="fffffffffffffffA">
                                      <p:cBhvr>
                                        <p:cTn id="62" dur="800" fill="hold"/>
                                        <p:tgtEl>
                                          <p:spTgt spid="6"/>
                                        </p:tgtEl>
                                        <p:attrNameLst>
                                          <p:attrName>ppt_x</p:attrName>
                                          <p:attrName>ppt_y</p:attrName>
                                        </p:attrNameLst>
                                      </p:cBhvr>
                                      <p:rCtr x="-100" y="215"/>
                                    </p:animMotion>
                                  </p:childTnLst>
                                </p:cTn>
                              </p:par>
                              <p:par>
                                <p:cTn id="63" presetID="1" presetClass="exit" presetSubtype="0" fill="hold" grpId="1"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childTnLst>
                          </p:cTn>
                        </p:par>
                        <p:par>
                          <p:cTn id="65" fill="hold">
                            <p:stCondLst>
                              <p:cond delay="800"/>
                            </p:stCondLst>
                            <p:childTnLst>
                              <p:par>
                                <p:cTn id="66" presetID="10" presetClass="entr" presetSubtype="0" fill="hold" nodeType="after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1000"/>
                                        <p:tgtEl>
                                          <p:spTgt spid="5"/>
                                        </p:tgtEl>
                                      </p:cBhvr>
                                    </p:animEffect>
                                  </p:childTnLst>
                                </p:cTn>
                              </p:par>
                            </p:childTnLst>
                          </p:cTn>
                        </p:par>
                        <p:par>
                          <p:cTn id="69" fill="hold">
                            <p:stCondLst>
                              <p:cond delay="1800"/>
                            </p:stCondLst>
                            <p:childTnLst>
                              <p:par>
                                <p:cTn id="70" presetID="10" presetClass="exit" presetSubtype="0" fill="hold" nodeType="afterEffect">
                                  <p:stCondLst>
                                    <p:cond delay="0"/>
                                  </p:stCondLst>
                                  <p:childTnLst>
                                    <p:animEffect transition="out" filter="fade">
                                      <p:cBhvr>
                                        <p:cTn id="71" dur="500"/>
                                        <p:tgtEl>
                                          <p:spTgt spid="5"/>
                                        </p:tgtEl>
                                      </p:cBhvr>
                                    </p:animEffect>
                                    <p:set>
                                      <p:cBhvr>
                                        <p:cTn id="72" dur="1" fill="hold">
                                          <p:stCondLst>
                                            <p:cond delay="499"/>
                                          </p:stCondLst>
                                        </p:cTn>
                                        <p:tgtEl>
                                          <p:spTgt spid="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1030"/>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033"/>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6"/>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8"/>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028"/>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032"/>
                                        </p:tgtEl>
                                        <p:attrNameLst>
                                          <p:attrName>style.visibility</p:attrName>
                                        </p:attrNameLst>
                                      </p:cBhvr>
                                      <p:to>
                                        <p:strVal val="hidden"/>
                                      </p:to>
                                    </p:set>
                                  </p:childTnLst>
                                </p:cTn>
                              </p:par>
                            </p:childTnLst>
                          </p:cTn>
                        </p:par>
                        <p:par>
                          <p:cTn id="89" fill="hold">
                            <p:stCondLst>
                              <p:cond delay="0"/>
                            </p:stCondLst>
                            <p:childTnLst>
                              <p:par>
                                <p:cTn id="90" presetID="1" presetClass="entr" presetSubtype="0" fill="hold" nodeType="afterEffect">
                                  <p:stCondLst>
                                    <p:cond delay="0"/>
                                  </p:stCondLst>
                                  <p:childTnLst>
                                    <p:set>
                                      <p:cBhvr>
                                        <p:cTn id="91" dur="1" fill="hold">
                                          <p:stCondLst>
                                            <p:cond delay="0"/>
                                          </p:stCondLst>
                                        </p:cTn>
                                        <p:tgtEl>
                                          <p:spTgt spid="1029"/>
                                        </p:tgtEl>
                                        <p:attrNameLst>
                                          <p:attrName>style.visibility</p:attrName>
                                        </p:attrNameLst>
                                      </p:cBhvr>
                                      <p:to>
                                        <p:strVal val="visible"/>
                                      </p:to>
                                    </p:set>
                                  </p:childTnLst>
                                </p:cTn>
                              </p:par>
                            </p:childTnLst>
                          </p:cTn>
                        </p:par>
                        <p:par>
                          <p:cTn id="92" fill="hold">
                            <p:stCondLst>
                              <p:cond delay="0"/>
                            </p:stCondLst>
                            <p:childTnLst>
                              <p:par>
                                <p:cTn id="93" presetID="6" presetClass="emph" presetSubtype="0" fill="hold" nodeType="afterEffect">
                                  <p:stCondLst>
                                    <p:cond delay="0"/>
                                  </p:stCondLst>
                                  <p:childTnLst>
                                    <p:animScale>
                                      <p:cBhvr>
                                        <p:cTn id="94" dur="500" fill="hold"/>
                                        <p:tgtEl>
                                          <p:spTgt spid="1029"/>
                                        </p:tgtEl>
                                      </p:cBhvr>
                                      <p:by x="150000" y="150000"/>
                                    </p:animScale>
                                  </p:childTnLst>
                                </p:cTn>
                              </p:par>
                            </p:childTnLst>
                          </p:cTn>
                        </p:par>
                        <p:par>
                          <p:cTn id="95" fill="hold">
                            <p:stCondLst>
                              <p:cond delay="500"/>
                            </p:stCondLst>
                            <p:childTnLst>
                              <p:par>
                                <p:cTn id="96" presetID="6" presetClass="emph" presetSubtype="0" fill="hold" nodeType="afterEffect">
                                  <p:stCondLst>
                                    <p:cond delay="0"/>
                                  </p:stCondLst>
                                  <p:childTnLst>
                                    <p:animScale>
                                      <p:cBhvr>
                                        <p:cTn id="97" dur="400" fill="hold"/>
                                        <p:tgtEl>
                                          <p:spTgt spid="1029"/>
                                        </p:tgtEl>
                                      </p:cBhvr>
                                      <p:by x="50000" y="50000"/>
                                    </p:animScale>
                                  </p:childTnLst>
                                </p:cTn>
                              </p:par>
                            </p:childTnLst>
                          </p:cTn>
                        </p:par>
                        <p:par>
                          <p:cTn id="98" fill="hold">
                            <p:stCondLst>
                              <p:cond delay="900"/>
                            </p:stCondLst>
                            <p:childTnLst>
                              <p:par>
                                <p:cTn id="99" presetID="1" presetClass="exit" presetSubtype="0" fill="hold" nodeType="afterEffect">
                                  <p:stCondLst>
                                    <p:cond delay="0"/>
                                  </p:stCondLst>
                                  <p:childTnLst>
                                    <p:set>
                                      <p:cBhvr>
                                        <p:cTn id="100" dur="1" fill="hold">
                                          <p:stCondLst>
                                            <p:cond delay="0"/>
                                          </p:stCondLst>
                                        </p:cTn>
                                        <p:tgtEl>
                                          <p:spTgt spid="1029"/>
                                        </p:tgtEl>
                                        <p:attrNameLst>
                                          <p:attrName>style.visibility</p:attrName>
                                        </p:attrNameLst>
                                      </p:cBhvr>
                                      <p:to>
                                        <p:strVal val="hidden"/>
                                      </p:to>
                                    </p:set>
                                  </p:childTnLst>
                                </p:cTn>
                              </p:par>
                              <p:par>
                                <p:cTn id="101" presetID="1" presetClass="entr" presetSubtype="0" fill="hold" nodeType="withEffect">
                                  <p:stCondLst>
                                    <p:cond delay="0"/>
                                  </p:stCondLst>
                                  <p:childTnLst>
                                    <p:set>
                                      <p:cBhvr>
                                        <p:cTn id="102" dur="1" fill="hold">
                                          <p:stCondLst>
                                            <p:cond delay="0"/>
                                          </p:stCondLst>
                                        </p:cTn>
                                        <p:tgtEl>
                                          <p:spTgt spid="1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1" animBg="1"/>
      <p:bldP spid="21" grpId="2" animBg="1"/>
      <p:bldP spid="22" grpId="0" animBg="1"/>
      <p:bldP spid="2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8"/>
          <p:cNvSpPr txBox="1">
            <a:spLocks/>
          </p:cNvSpPr>
          <p:nvPr/>
        </p:nvSpPr>
        <p:spPr bwMode="auto">
          <a:xfrm>
            <a:off x="-304800" y="685800"/>
            <a:ext cx="9296400" cy="990600"/>
          </a:xfrm>
          <a:prstGeom prst="rect">
            <a:avLst/>
          </a:prstGeom>
          <a:noFill/>
          <a:ln w="9525">
            <a:noFill/>
            <a:miter lim="800000"/>
            <a:headEnd/>
            <a:tailEnd/>
          </a:ln>
        </p:spPr>
        <p:txBody>
          <a:bodyPr/>
          <a:lstStyle/>
          <a:p>
            <a:pPr algn="ctr" defTabSz="457200">
              <a:lnSpc>
                <a:spcPct val="150000"/>
              </a:lnSpc>
            </a:pPr>
            <a:endParaRPr lang="fr-FR" sz="2400" b="1">
              <a:solidFill>
                <a:srgbClr val="C00000"/>
              </a:solidFill>
            </a:endParaRPr>
          </a:p>
        </p:txBody>
      </p:sp>
      <p:sp>
        <p:nvSpPr>
          <p:cNvPr id="33794" name="Title 8"/>
          <p:cNvSpPr txBox="1">
            <a:spLocks/>
          </p:cNvSpPr>
          <p:nvPr/>
        </p:nvSpPr>
        <p:spPr bwMode="auto">
          <a:xfrm>
            <a:off x="533400" y="1447800"/>
            <a:ext cx="8382000" cy="4191000"/>
          </a:xfrm>
          <a:prstGeom prst="rect">
            <a:avLst/>
          </a:prstGeom>
          <a:noFill/>
          <a:ln w="9525">
            <a:noFill/>
            <a:miter lim="800000"/>
            <a:headEnd/>
            <a:tailEnd/>
          </a:ln>
        </p:spPr>
        <p:txBody>
          <a:bodyPr/>
          <a:lstStyle/>
          <a:p>
            <a:endParaRPr lang="fr-FR" sz="2000"/>
          </a:p>
        </p:txBody>
      </p:sp>
      <p:sp>
        <p:nvSpPr>
          <p:cNvPr id="33795" name="Subtitle 2"/>
          <p:cNvSpPr txBox="1">
            <a:spLocks/>
          </p:cNvSpPr>
          <p:nvPr/>
        </p:nvSpPr>
        <p:spPr bwMode="auto">
          <a:xfrm>
            <a:off x="1981200" y="6553200"/>
            <a:ext cx="6858000" cy="381000"/>
          </a:xfrm>
          <a:prstGeom prst="rect">
            <a:avLst/>
          </a:prstGeom>
          <a:noFill/>
          <a:ln w="9525">
            <a:noFill/>
            <a:miter lim="800000"/>
            <a:headEnd/>
            <a:tailEnd/>
          </a:ln>
        </p:spPr>
        <p:txBody>
          <a:bodyPr/>
          <a:lstStyle/>
          <a:p>
            <a:pPr algn="ctr" defTabSz="457200">
              <a:spcBef>
                <a:spcPct val="20000"/>
              </a:spcBef>
              <a:buFont typeface="Arial" charset="0"/>
              <a:buNone/>
            </a:pPr>
            <a:r>
              <a:rPr lang="en-US" sz="1400">
                <a:solidFill>
                  <a:srgbClr val="000000"/>
                </a:solidFill>
              </a:rPr>
              <a:t>SPE-166486-MS • Delivering Key WITSML .. • R.C.Henri-Bally</a:t>
            </a:r>
          </a:p>
        </p:txBody>
      </p:sp>
      <p:sp>
        <p:nvSpPr>
          <p:cNvPr id="11" name="ZoneTexte 10"/>
          <p:cNvSpPr txBox="1">
            <a:spLocks noChangeArrowheads="1"/>
          </p:cNvSpPr>
          <p:nvPr/>
        </p:nvSpPr>
        <p:spPr bwMode="auto">
          <a:xfrm>
            <a:off x="4343400" y="1676400"/>
            <a:ext cx="1371600" cy="369888"/>
          </a:xfrm>
          <a:prstGeom prst="rect">
            <a:avLst/>
          </a:prstGeom>
          <a:noFill/>
          <a:ln w="9525">
            <a:noFill/>
            <a:miter lim="800000"/>
            <a:headEnd/>
            <a:tailEnd/>
          </a:ln>
        </p:spPr>
        <p:txBody>
          <a:bodyPr>
            <a:spAutoFit/>
          </a:bodyPr>
          <a:lstStyle/>
          <a:p>
            <a:pPr>
              <a:buClr>
                <a:srgbClr val="C00000"/>
              </a:buClr>
              <a:buSzPct val="100000"/>
            </a:pPr>
            <a:r>
              <a:rPr lang="en-US" b="1"/>
              <a:t>Feature: </a:t>
            </a:r>
          </a:p>
        </p:txBody>
      </p:sp>
      <p:sp>
        <p:nvSpPr>
          <p:cNvPr id="33797" name="AutoShape 11" descr="http://www.wiseoldgoat.com/papers-creation/old/part4_images/Image135.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fr-FR"/>
          </a:p>
        </p:txBody>
      </p:sp>
      <p:sp>
        <p:nvSpPr>
          <p:cNvPr id="33798" name="AutoShape 13" descr="http://www.wiseoldgoat.com/papers-creation/old/part4_images/Image135.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fr-FR"/>
          </a:p>
        </p:txBody>
      </p:sp>
      <p:sp>
        <p:nvSpPr>
          <p:cNvPr id="4110" name="Rectangle 14"/>
          <p:cNvSpPr>
            <a:spLocks noChangeArrowheads="1"/>
          </p:cNvSpPr>
          <p:nvPr/>
        </p:nvSpPr>
        <p:spPr bwMode="auto">
          <a:xfrm>
            <a:off x="4343400" y="2057400"/>
            <a:ext cx="4191000" cy="738188"/>
          </a:xfrm>
          <a:prstGeom prst="rect">
            <a:avLst/>
          </a:prstGeom>
          <a:noFill/>
          <a:ln w="9525">
            <a:noFill/>
            <a:miter lim="800000"/>
            <a:headEnd/>
            <a:tailEnd/>
          </a:ln>
        </p:spPr>
        <p:txBody>
          <a:bodyPr anchor="ctr">
            <a:spAutoFit/>
          </a:bodyPr>
          <a:lstStyle/>
          <a:p>
            <a:pPr eaLnBrk="0" hangingPunct="0"/>
            <a:r>
              <a:rPr lang="en-GB" sz="1400"/>
              <a:t>A feature corresponds to a subsurface phenomena. Features may be geological (Faults)  or technical (boundaries).</a:t>
            </a:r>
            <a:r>
              <a:rPr lang="fr-FR" sz="1400"/>
              <a:t> </a:t>
            </a:r>
          </a:p>
        </p:txBody>
      </p:sp>
      <p:pic>
        <p:nvPicPr>
          <p:cNvPr id="16" name="Image 15" descr="chimpanzee_thinking_poster.jpg"/>
          <p:cNvPicPr>
            <a:picLocks noChangeAspect="1"/>
          </p:cNvPicPr>
          <p:nvPr/>
        </p:nvPicPr>
        <p:blipFill>
          <a:blip r:embed="rId3"/>
          <a:srcRect/>
          <a:stretch>
            <a:fillRect/>
          </a:stretch>
        </p:blipFill>
        <p:spPr bwMode="auto">
          <a:xfrm>
            <a:off x="533400" y="3962400"/>
            <a:ext cx="1585913" cy="2032000"/>
          </a:xfrm>
          <a:prstGeom prst="rect">
            <a:avLst/>
          </a:prstGeom>
          <a:noFill/>
          <a:ln w="9525">
            <a:noFill/>
            <a:miter lim="800000"/>
            <a:headEnd/>
            <a:tailEnd/>
          </a:ln>
        </p:spPr>
      </p:pic>
      <p:sp>
        <p:nvSpPr>
          <p:cNvPr id="17" name="ZoneTexte 16"/>
          <p:cNvSpPr txBox="1">
            <a:spLocks noChangeArrowheads="1"/>
          </p:cNvSpPr>
          <p:nvPr/>
        </p:nvSpPr>
        <p:spPr bwMode="auto">
          <a:xfrm>
            <a:off x="2209800" y="4114800"/>
            <a:ext cx="2193925" cy="369888"/>
          </a:xfrm>
          <a:prstGeom prst="rect">
            <a:avLst/>
          </a:prstGeom>
          <a:noFill/>
          <a:ln w="9525">
            <a:noFill/>
            <a:miter lim="800000"/>
            <a:headEnd/>
            <a:tailEnd/>
          </a:ln>
        </p:spPr>
        <p:txBody>
          <a:bodyPr>
            <a:spAutoFit/>
          </a:bodyPr>
          <a:lstStyle/>
          <a:p>
            <a:pPr>
              <a:buClr>
                <a:srgbClr val="C00000"/>
              </a:buClr>
              <a:buSzPct val="100000"/>
            </a:pPr>
            <a:r>
              <a:rPr lang="en-US" b="1"/>
              <a:t>Interpretation</a:t>
            </a:r>
            <a:r>
              <a:rPr lang="fr-FR" b="1"/>
              <a:t>:</a:t>
            </a:r>
          </a:p>
        </p:txBody>
      </p:sp>
      <p:sp>
        <p:nvSpPr>
          <p:cNvPr id="18" name="Rectangle 14"/>
          <p:cNvSpPr>
            <a:spLocks noChangeArrowheads="1"/>
          </p:cNvSpPr>
          <p:nvPr/>
        </p:nvSpPr>
        <p:spPr bwMode="auto">
          <a:xfrm>
            <a:off x="2286000" y="4572000"/>
            <a:ext cx="2057400" cy="1600200"/>
          </a:xfrm>
          <a:prstGeom prst="rect">
            <a:avLst/>
          </a:prstGeom>
          <a:noFill/>
          <a:ln w="9525">
            <a:noFill/>
            <a:miter lim="800000"/>
            <a:headEnd/>
            <a:tailEnd/>
          </a:ln>
        </p:spPr>
        <p:txBody>
          <a:bodyPr anchor="ctr">
            <a:spAutoFit/>
          </a:bodyPr>
          <a:lstStyle/>
          <a:p>
            <a:r>
              <a:rPr lang="en-GB" sz="1400"/>
              <a:t>An interpretation is a single consistent description of a feature. </a:t>
            </a:r>
          </a:p>
          <a:p>
            <a:endParaRPr lang="fr-FR" sz="1400"/>
          </a:p>
          <a:p>
            <a:r>
              <a:rPr lang="en-GB" sz="1400"/>
              <a:t>A feature may have one or more Interpretations.</a:t>
            </a:r>
            <a:endParaRPr lang="fr-FR" sz="1400"/>
          </a:p>
          <a:p>
            <a:pPr eaLnBrk="0" hangingPunct="0"/>
            <a:endParaRPr lang="fr-FR" sz="1400"/>
          </a:p>
        </p:txBody>
      </p:sp>
      <p:pic>
        <p:nvPicPr>
          <p:cNvPr id="20" name="Image 19" descr="Flowerstructure1.png"/>
          <p:cNvPicPr>
            <a:picLocks noChangeAspect="1"/>
          </p:cNvPicPr>
          <p:nvPr/>
        </p:nvPicPr>
        <p:blipFill>
          <a:blip r:embed="rId4" cstate="print">
            <a:duotone>
              <a:prstClr val="black"/>
              <a:srgbClr val="D9C3A5">
                <a:tint val="50000"/>
                <a:satMod val="180000"/>
              </a:srgbClr>
            </a:duotone>
          </a:blip>
          <a:srcRect r="53333"/>
          <a:stretch>
            <a:fillRect/>
          </a:stretch>
        </p:blipFill>
        <p:spPr>
          <a:xfrm>
            <a:off x="4648200" y="3874614"/>
            <a:ext cx="1981200" cy="2449986"/>
          </a:xfrm>
          <a:prstGeom prst="rect">
            <a:avLst/>
          </a:prstGeom>
        </p:spPr>
      </p:pic>
      <p:sp>
        <p:nvSpPr>
          <p:cNvPr id="21" name="ZoneTexte 20"/>
          <p:cNvSpPr txBox="1">
            <a:spLocks noChangeArrowheads="1"/>
          </p:cNvSpPr>
          <p:nvPr/>
        </p:nvSpPr>
        <p:spPr bwMode="auto">
          <a:xfrm>
            <a:off x="6675438" y="4114800"/>
            <a:ext cx="2468562" cy="369888"/>
          </a:xfrm>
          <a:prstGeom prst="rect">
            <a:avLst/>
          </a:prstGeom>
          <a:noFill/>
          <a:ln w="9525">
            <a:noFill/>
            <a:miter lim="800000"/>
            <a:headEnd/>
            <a:tailEnd/>
          </a:ln>
        </p:spPr>
        <p:txBody>
          <a:bodyPr>
            <a:spAutoFit/>
          </a:bodyPr>
          <a:lstStyle/>
          <a:p>
            <a:pPr>
              <a:buClr>
                <a:srgbClr val="C00000"/>
              </a:buClr>
              <a:buSzPct val="100000"/>
            </a:pPr>
            <a:r>
              <a:rPr lang="en-US" b="1"/>
              <a:t>Representation: </a:t>
            </a:r>
          </a:p>
        </p:txBody>
      </p:sp>
      <p:sp>
        <p:nvSpPr>
          <p:cNvPr id="22" name="ZoneTexte 21"/>
          <p:cNvSpPr txBox="1">
            <a:spLocks noChangeArrowheads="1"/>
          </p:cNvSpPr>
          <p:nvPr/>
        </p:nvSpPr>
        <p:spPr bwMode="auto">
          <a:xfrm>
            <a:off x="6705600" y="4510088"/>
            <a:ext cx="1752600" cy="1662112"/>
          </a:xfrm>
          <a:prstGeom prst="rect">
            <a:avLst/>
          </a:prstGeom>
          <a:noFill/>
          <a:ln w="9525">
            <a:noFill/>
            <a:miter lim="800000"/>
            <a:headEnd/>
            <a:tailEnd/>
          </a:ln>
        </p:spPr>
        <p:txBody>
          <a:bodyPr>
            <a:spAutoFit/>
          </a:bodyPr>
          <a:lstStyle/>
          <a:p>
            <a:r>
              <a:rPr lang="en-GB" sz="1400"/>
              <a:t>A representation is a digital expression of a line, surface, or volume that corresponds to a given interpretation.</a:t>
            </a:r>
            <a:endParaRPr lang="fr-FR" sz="1400"/>
          </a:p>
          <a:p>
            <a:endParaRPr lang="fr-FR"/>
          </a:p>
        </p:txBody>
      </p:sp>
      <p:sp>
        <p:nvSpPr>
          <p:cNvPr id="33806" name="Titre 1"/>
          <p:cNvSpPr txBox="1">
            <a:spLocks/>
          </p:cNvSpPr>
          <p:nvPr/>
        </p:nvSpPr>
        <p:spPr bwMode="auto">
          <a:xfrm>
            <a:off x="457200" y="274638"/>
            <a:ext cx="8218488" cy="1020762"/>
          </a:xfrm>
          <a:prstGeom prst="rect">
            <a:avLst/>
          </a:prstGeom>
          <a:noFill/>
          <a:ln w="9525">
            <a:noFill/>
            <a:miter lim="800000"/>
            <a:headEnd/>
            <a:tailEnd/>
          </a:ln>
        </p:spPr>
        <p:txBody>
          <a:bodyPr/>
          <a:lstStyle/>
          <a:p>
            <a:pPr marL="514350" indent="-514350" defTabSz="457200" eaLnBrk="0" hangingPunct="0">
              <a:buClr>
                <a:srgbClr val="C00000"/>
              </a:buClr>
            </a:pPr>
            <a:r>
              <a:rPr lang="en-US" sz="2400" i="1">
                <a:solidFill>
                  <a:srgbClr val="C00000"/>
                </a:solidFill>
              </a:rPr>
              <a:t>Organization:</a:t>
            </a:r>
            <a:r>
              <a:rPr lang="fr-FR" sz="2400" b="1">
                <a:solidFill>
                  <a:srgbClr val="C00000"/>
                </a:solidFill>
              </a:rPr>
              <a:t> </a:t>
            </a:r>
            <a:r>
              <a:rPr lang="en-US" sz="2800" b="1">
                <a:solidFill>
                  <a:srgbClr val="000000"/>
                </a:solidFill>
              </a:rPr>
              <a:t>Structuring the knowledge with  </a:t>
            </a:r>
          </a:p>
          <a:p>
            <a:pPr marL="514350" indent="-514350" defTabSz="457200" eaLnBrk="0" hangingPunct="0">
              <a:buClr>
                <a:srgbClr val="C00000"/>
              </a:buClr>
            </a:pPr>
            <a:r>
              <a:rPr lang="en-US" sz="2800" b="1">
                <a:solidFill>
                  <a:srgbClr val="000000"/>
                </a:solidFill>
              </a:rPr>
              <a:t>RESQML V2: </a:t>
            </a:r>
            <a:r>
              <a:rPr lang="en-US" sz="2800" b="1">
                <a:solidFill>
                  <a:srgbClr val="C00000"/>
                </a:solidFill>
              </a:rPr>
              <a:t>Step 1</a:t>
            </a:r>
          </a:p>
          <a:p>
            <a:pPr marL="514350" indent="-514350" defTabSz="457200" eaLnBrk="0" hangingPunct="0">
              <a:buClr>
                <a:srgbClr val="C00000"/>
              </a:buClr>
            </a:pPr>
            <a:endParaRPr lang="fr-FR" sz="2800" b="1"/>
          </a:p>
        </p:txBody>
      </p:sp>
      <p:sp>
        <p:nvSpPr>
          <p:cNvPr id="24" name="Flèche vers le bas 23"/>
          <p:cNvSpPr/>
          <p:nvPr/>
        </p:nvSpPr>
        <p:spPr>
          <a:xfrm>
            <a:off x="1219200" y="3505200"/>
            <a:ext cx="304800" cy="304800"/>
          </a:xfrm>
          <a:prstGeom prst="downArrow">
            <a:avLst/>
          </a:prstGeom>
          <a:solidFill>
            <a:srgbClr val="C000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fr-FR" dirty="0"/>
          </a:p>
        </p:txBody>
      </p:sp>
      <p:pic>
        <p:nvPicPr>
          <p:cNvPr id="25" name="Image 24" descr="SrF-31.jpg"/>
          <p:cNvPicPr>
            <a:picLocks noChangeAspect="1"/>
          </p:cNvPicPr>
          <p:nvPr/>
        </p:nvPicPr>
        <p:blipFill>
          <a:blip r:embed="rId5"/>
          <a:srcRect t="19354" b="12903"/>
          <a:stretch>
            <a:fillRect/>
          </a:stretch>
        </p:blipFill>
        <p:spPr bwMode="auto">
          <a:xfrm>
            <a:off x="533400" y="1752600"/>
            <a:ext cx="3552825" cy="1600200"/>
          </a:xfrm>
          <a:prstGeom prst="rect">
            <a:avLst/>
          </a:prstGeom>
          <a:noFill/>
          <a:ln w="9525">
            <a:noFill/>
            <a:miter lim="800000"/>
            <a:headEnd/>
            <a:tailEnd/>
          </a:ln>
        </p:spPr>
      </p:pic>
      <p:sp>
        <p:nvSpPr>
          <p:cNvPr id="26" name="Flèche vers le bas 25"/>
          <p:cNvSpPr/>
          <p:nvPr/>
        </p:nvSpPr>
        <p:spPr>
          <a:xfrm rot="16200000">
            <a:off x="4114800" y="4191000"/>
            <a:ext cx="304800" cy="304800"/>
          </a:xfrm>
          <a:prstGeom prst="downArrow">
            <a:avLst/>
          </a:prstGeom>
          <a:solidFill>
            <a:srgbClr val="C000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fr-FR" dirty="0"/>
          </a:p>
        </p:txBody>
      </p:sp>
      <p:sp>
        <p:nvSpPr>
          <p:cNvPr id="33810"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FB0E369D-A8C0-4DB3-9665-548CF051F04E}" type="slidenum">
              <a:rPr lang="en-US" sz="1200" b="1">
                <a:solidFill>
                  <a:srgbClr val="000000"/>
                </a:solidFill>
                <a:latin typeface="Calibri" pitchFamily="34" charset="0"/>
              </a:rPr>
              <a:pPr algn="r"/>
              <a:t>13</a:t>
            </a:fld>
            <a:endParaRPr lang="en-US" sz="1200" b="1">
              <a:solidFill>
                <a:srgbClr val="00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0.70"/>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par>
                                <p:cTn id="17" presetID="55" presetClass="entr" presetSubtype="0" fill="hold" grpId="0" nodeType="withEffect">
                                  <p:stCondLst>
                                    <p:cond delay="0"/>
                                  </p:stCondLst>
                                  <p:childTnLst>
                                    <p:set>
                                      <p:cBhvr>
                                        <p:cTn id="18" dur="1" fill="hold">
                                          <p:stCondLst>
                                            <p:cond delay="0"/>
                                          </p:stCondLst>
                                        </p:cTn>
                                        <p:tgtEl>
                                          <p:spTgt spid="4110"/>
                                        </p:tgtEl>
                                        <p:attrNameLst>
                                          <p:attrName>style.visibility</p:attrName>
                                        </p:attrNameLst>
                                      </p:cBhvr>
                                      <p:to>
                                        <p:strVal val="visible"/>
                                      </p:to>
                                    </p:set>
                                    <p:anim calcmode="lin" valueType="num">
                                      <p:cBhvr>
                                        <p:cTn id="19" dur="1000" fill="hold"/>
                                        <p:tgtEl>
                                          <p:spTgt spid="4110"/>
                                        </p:tgtEl>
                                        <p:attrNameLst>
                                          <p:attrName>ppt_w</p:attrName>
                                        </p:attrNameLst>
                                      </p:cBhvr>
                                      <p:tavLst>
                                        <p:tav tm="0">
                                          <p:val>
                                            <p:strVal val="#ppt_w*0.70"/>
                                          </p:val>
                                        </p:tav>
                                        <p:tav tm="100000">
                                          <p:val>
                                            <p:strVal val="#ppt_w"/>
                                          </p:val>
                                        </p:tav>
                                      </p:tavLst>
                                    </p:anim>
                                    <p:anim calcmode="lin" valueType="num">
                                      <p:cBhvr>
                                        <p:cTn id="20" dur="1000" fill="hold"/>
                                        <p:tgtEl>
                                          <p:spTgt spid="4110"/>
                                        </p:tgtEl>
                                        <p:attrNameLst>
                                          <p:attrName>ppt_h</p:attrName>
                                        </p:attrNameLst>
                                      </p:cBhvr>
                                      <p:tavLst>
                                        <p:tav tm="0">
                                          <p:val>
                                            <p:strVal val="#ppt_h"/>
                                          </p:val>
                                        </p:tav>
                                        <p:tav tm="100000">
                                          <p:val>
                                            <p:strVal val="#ppt_h"/>
                                          </p:val>
                                        </p:tav>
                                      </p:tavLst>
                                    </p:anim>
                                    <p:animEffect transition="in" filter="fade">
                                      <p:cBhvr>
                                        <p:cTn id="21" dur="1000"/>
                                        <p:tgtEl>
                                          <p:spTgt spid="4110"/>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1000" fill="hold"/>
                                        <p:tgtEl>
                                          <p:spTgt spid="24"/>
                                        </p:tgtEl>
                                        <p:attrNameLst>
                                          <p:attrName>ppt_w</p:attrName>
                                        </p:attrNameLst>
                                      </p:cBhvr>
                                      <p:tavLst>
                                        <p:tav tm="0">
                                          <p:val>
                                            <p:strVal val="#ppt_w*0.70"/>
                                          </p:val>
                                        </p:tav>
                                        <p:tav tm="100000">
                                          <p:val>
                                            <p:strVal val="#ppt_w"/>
                                          </p:val>
                                        </p:tav>
                                      </p:tavLst>
                                    </p:anim>
                                    <p:anim calcmode="lin" valueType="num">
                                      <p:cBhvr>
                                        <p:cTn id="27" dur="1000" fill="hold"/>
                                        <p:tgtEl>
                                          <p:spTgt spid="24"/>
                                        </p:tgtEl>
                                        <p:attrNameLst>
                                          <p:attrName>ppt_h</p:attrName>
                                        </p:attrNameLst>
                                      </p:cBhvr>
                                      <p:tavLst>
                                        <p:tav tm="0">
                                          <p:val>
                                            <p:strVal val="#ppt_h"/>
                                          </p:val>
                                        </p:tav>
                                        <p:tav tm="100000">
                                          <p:val>
                                            <p:strVal val="#ppt_h"/>
                                          </p:val>
                                        </p:tav>
                                      </p:tavLst>
                                    </p:anim>
                                    <p:animEffect transition="in" filter="fade">
                                      <p:cBhvr>
                                        <p:cTn id="28" dur="1000"/>
                                        <p:tgtEl>
                                          <p:spTgt spid="24"/>
                                        </p:tgtEl>
                                      </p:cBhvr>
                                    </p:animEffect>
                                  </p:childTnLst>
                                </p:cTn>
                              </p:par>
                              <p:par>
                                <p:cTn id="29" presetID="55"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1000" fill="hold"/>
                                        <p:tgtEl>
                                          <p:spTgt spid="16"/>
                                        </p:tgtEl>
                                        <p:attrNameLst>
                                          <p:attrName>ppt_w</p:attrName>
                                        </p:attrNameLst>
                                      </p:cBhvr>
                                      <p:tavLst>
                                        <p:tav tm="0">
                                          <p:val>
                                            <p:strVal val="#ppt_w*0.70"/>
                                          </p:val>
                                        </p:tav>
                                        <p:tav tm="100000">
                                          <p:val>
                                            <p:strVal val="#ppt_w"/>
                                          </p:val>
                                        </p:tav>
                                      </p:tavLst>
                                    </p:anim>
                                    <p:anim calcmode="lin" valueType="num">
                                      <p:cBhvr>
                                        <p:cTn id="32" dur="1000" fill="hold"/>
                                        <p:tgtEl>
                                          <p:spTgt spid="16"/>
                                        </p:tgtEl>
                                        <p:attrNameLst>
                                          <p:attrName>ppt_h</p:attrName>
                                        </p:attrNameLst>
                                      </p:cBhvr>
                                      <p:tavLst>
                                        <p:tav tm="0">
                                          <p:val>
                                            <p:strVal val="#ppt_h"/>
                                          </p:val>
                                        </p:tav>
                                        <p:tav tm="100000">
                                          <p:val>
                                            <p:strVal val="#ppt_h"/>
                                          </p:val>
                                        </p:tav>
                                      </p:tavLst>
                                    </p:anim>
                                    <p:animEffect transition="in" filter="fade">
                                      <p:cBhvr>
                                        <p:cTn id="33" dur="10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1000" fill="hold"/>
                                        <p:tgtEl>
                                          <p:spTgt spid="18"/>
                                        </p:tgtEl>
                                        <p:attrNameLst>
                                          <p:attrName>ppt_w</p:attrName>
                                        </p:attrNameLst>
                                      </p:cBhvr>
                                      <p:tavLst>
                                        <p:tav tm="0">
                                          <p:val>
                                            <p:strVal val="#ppt_w*0.70"/>
                                          </p:val>
                                        </p:tav>
                                        <p:tav tm="100000">
                                          <p:val>
                                            <p:strVal val="#ppt_w"/>
                                          </p:val>
                                        </p:tav>
                                      </p:tavLst>
                                    </p:anim>
                                    <p:anim calcmode="lin" valueType="num">
                                      <p:cBhvr>
                                        <p:cTn id="39" dur="1000" fill="hold"/>
                                        <p:tgtEl>
                                          <p:spTgt spid="18"/>
                                        </p:tgtEl>
                                        <p:attrNameLst>
                                          <p:attrName>ppt_h</p:attrName>
                                        </p:attrNameLst>
                                      </p:cBhvr>
                                      <p:tavLst>
                                        <p:tav tm="0">
                                          <p:val>
                                            <p:strVal val="#ppt_h"/>
                                          </p:val>
                                        </p:tav>
                                        <p:tav tm="100000">
                                          <p:val>
                                            <p:strVal val="#ppt_h"/>
                                          </p:val>
                                        </p:tav>
                                      </p:tavLst>
                                    </p:anim>
                                    <p:animEffect transition="in" filter="fade">
                                      <p:cBhvr>
                                        <p:cTn id="40" dur="1000"/>
                                        <p:tgtEl>
                                          <p:spTgt spid="18"/>
                                        </p:tgtEl>
                                      </p:cBhvr>
                                    </p:animEffect>
                                  </p:childTnLst>
                                </p:cTn>
                              </p:par>
                              <p:par>
                                <p:cTn id="41" presetID="55"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p:cTn id="43" dur="1000" fill="hold"/>
                                        <p:tgtEl>
                                          <p:spTgt spid="17"/>
                                        </p:tgtEl>
                                        <p:attrNameLst>
                                          <p:attrName>ppt_w</p:attrName>
                                        </p:attrNameLst>
                                      </p:cBhvr>
                                      <p:tavLst>
                                        <p:tav tm="0">
                                          <p:val>
                                            <p:strVal val="#ppt_w*0.70"/>
                                          </p:val>
                                        </p:tav>
                                        <p:tav tm="100000">
                                          <p:val>
                                            <p:strVal val="#ppt_w"/>
                                          </p:val>
                                        </p:tav>
                                      </p:tavLst>
                                    </p:anim>
                                    <p:anim calcmode="lin" valueType="num">
                                      <p:cBhvr>
                                        <p:cTn id="44" dur="1000" fill="hold"/>
                                        <p:tgtEl>
                                          <p:spTgt spid="17"/>
                                        </p:tgtEl>
                                        <p:attrNameLst>
                                          <p:attrName>ppt_h</p:attrName>
                                        </p:attrNameLst>
                                      </p:cBhvr>
                                      <p:tavLst>
                                        <p:tav tm="0">
                                          <p:val>
                                            <p:strVal val="#ppt_h"/>
                                          </p:val>
                                        </p:tav>
                                        <p:tav tm="100000">
                                          <p:val>
                                            <p:strVal val="#ppt_h"/>
                                          </p:val>
                                        </p:tav>
                                      </p:tavLst>
                                    </p:anim>
                                    <p:animEffect transition="in" filter="fade">
                                      <p:cBhvr>
                                        <p:cTn id="45" dur="10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55"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1000" fill="hold"/>
                                        <p:tgtEl>
                                          <p:spTgt spid="26"/>
                                        </p:tgtEl>
                                        <p:attrNameLst>
                                          <p:attrName>ppt_w</p:attrName>
                                        </p:attrNameLst>
                                      </p:cBhvr>
                                      <p:tavLst>
                                        <p:tav tm="0">
                                          <p:val>
                                            <p:strVal val="#ppt_w*0.70"/>
                                          </p:val>
                                        </p:tav>
                                        <p:tav tm="100000">
                                          <p:val>
                                            <p:strVal val="#ppt_w"/>
                                          </p:val>
                                        </p:tav>
                                      </p:tavLst>
                                    </p:anim>
                                    <p:anim calcmode="lin" valueType="num">
                                      <p:cBhvr>
                                        <p:cTn id="51" dur="1000" fill="hold"/>
                                        <p:tgtEl>
                                          <p:spTgt spid="26"/>
                                        </p:tgtEl>
                                        <p:attrNameLst>
                                          <p:attrName>ppt_h</p:attrName>
                                        </p:attrNameLst>
                                      </p:cBhvr>
                                      <p:tavLst>
                                        <p:tav tm="0">
                                          <p:val>
                                            <p:strVal val="#ppt_h"/>
                                          </p:val>
                                        </p:tav>
                                        <p:tav tm="100000">
                                          <p:val>
                                            <p:strVal val="#ppt_h"/>
                                          </p:val>
                                        </p:tav>
                                      </p:tavLst>
                                    </p:anim>
                                    <p:animEffect transition="in" filter="fade">
                                      <p:cBhvr>
                                        <p:cTn id="52" dur="1000"/>
                                        <p:tgtEl>
                                          <p:spTgt spid="26"/>
                                        </p:tgtEl>
                                      </p:cBhvr>
                                    </p:animEffect>
                                  </p:childTnLst>
                                </p:cTn>
                              </p:par>
                              <p:par>
                                <p:cTn id="53" presetID="55"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1000" fill="hold"/>
                                        <p:tgtEl>
                                          <p:spTgt spid="20"/>
                                        </p:tgtEl>
                                        <p:attrNameLst>
                                          <p:attrName>ppt_w</p:attrName>
                                        </p:attrNameLst>
                                      </p:cBhvr>
                                      <p:tavLst>
                                        <p:tav tm="0">
                                          <p:val>
                                            <p:strVal val="#ppt_w*0.70"/>
                                          </p:val>
                                        </p:tav>
                                        <p:tav tm="100000">
                                          <p:val>
                                            <p:strVal val="#ppt_w"/>
                                          </p:val>
                                        </p:tav>
                                      </p:tavLst>
                                    </p:anim>
                                    <p:anim calcmode="lin" valueType="num">
                                      <p:cBhvr>
                                        <p:cTn id="56" dur="1000" fill="hold"/>
                                        <p:tgtEl>
                                          <p:spTgt spid="20"/>
                                        </p:tgtEl>
                                        <p:attrNameLst>
                                          <p:attrName>ppt_h</p:attrName>
                                        </p:attrNameLst>
                                      </p:cBhvr>
                                      <p:tavLst>
                                        <p:tav tm="0">
                                          <p:val>
                                            <p:strVal val="#ppt_h"/>
                                          </p:val>
                                        </p:tav>
                                        <p:tav tm="100000">
                                          <p:val>
                                            <p:strVal val="#ppt_h"/>
                                          </p:val>
                                        </p:tav>
                                      </p:tavLst>
                                    </p:anim>
                                    <p:animEffect transition="in" filter="fade">
                                      <p:cBhvr>
                                        <p:cTn id="57" dur="10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55"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1000" fill="hold"/>
                                        <p:tgtEl>
                                          <p:spTgt spid="21"/>
                                        </p:tgtEl>
                                        <p:attrNameLst>
                                          <p:attrName>ppt_w</p:attrName>
                                        </p:attrNameLst>
                                      </p:cBhvr>
                                      <p:tavLst>
                                        <p:tav tm="0">
                                          <p:val>
                                            <p:strVal val="#ppt_w*0.70"/>
                                          </p:val>
                                        </p:tav>
                                        <p:tav tm="100000">
                                          <p:val>
                                            <p:strVal val="#ppt_w"/>
                                          </p:val>
                                        </p:tav>
                                      </p:tavLst>
                                    </p:anim>
                                    <p:anim calcmode="lin" valueType="num">
                                      <p:cBhvr>
                                        <p:cTn id="63" dur="1000" fill="hold"/>
                                        <p:tgtEl>
                                          <p:spTgt spid="21"/>
                                        </p:tgtEl>
                                        <p:attrNameLst>
                                          <p:attrName>ppt_h</p:attrName>
                                        </p:attrNameLst>
                                      </p:cBhvr>
                                      <p:tavLst>
                                        <p:tav tm="0">
                                          <p:val>
                                            <p:strVal val="#ppt_h"/>
                                          </p:val>
                                        </p:tav>
                                        <p:tav tm="100000">
                                          <p:val>
                                            <p:strVal val="#ppt_h"/>
                                          </p:val>
                                        </p:tav>
                                      </p:tavLst>
                                    </p:anim>
                                    <p:animEffect transition="in" filter="fade">
                                      <p:cBhvr>
                                        <p:cTn id="64" dur="1000"/>
                                        <p:tgtEl>
                                          <p:spTgt spid="21"/>
                                        </p:tgtEl>
                                      </p:cBhvr>
                                    </p:animEffect>
                                  </p:childTnLst>
                                </p:cTn>
                              </p:par>
                              <p:par>
                                <p:cTn id="65" presetID="55"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p:cTn id="67" dur="1000" fill="hold"/>
                                        <p:tgtEl>
                                          <p:spTgt spid="22"/>
                                        </p:tgtEl>
                                        <p:attrNameLst>
                                          <p:attrName>ppt_w</p:attrName>
                                        </p:attrNameLst>
                                      </p:cBhvr>
                                      <p:tavLst>
                                        <p:tav tm="0">
                                          <p:val>
                                            <p:strVal val="#ppt_w*0.70"/>
                                          </p:val>
                                        </p:tav>
                                        <p:tav tm="100000">
                                          <p:val>
                                            <p:strVal val="#ppt_w"/>
                                          </p:val>
                                        </p:tav>
                                      </p:tavLst>
                                    </p:anim>
                                    <p:anim calcmode="lin" valueType="num">
                                      <p:cBhvr>
                                        <p:cTn id="68" dur="1000" fill="hold"/>
                                        <p:tgtEl>
                                          <p:spTgt spid="22"/>
                                        </p:tgtEl>
                                        <p:attrNameLst>
                                          <p:attrName>ppt_h</p:attrName>
                                        </p:attrNameLst>
                                      </p:cBhvr>
                                      <p:tavLst>
                                        <p:tav tm="0">
                                          <p:val>
                                            <p:strVal val="#ppt_h"/>
                                          </p:val>
                                        </p:tav>
                                        <p:tav tm="100000">
                                          <p:val>
                                            <p:strVal val="#ppt_h"/>
                                          </p:val>
                                        </p:tav>
                                      </p:tavLst>
                                    </p:anim>
                                    <p:animEffect transition="in" filter="fade">
                                      <p:cBhvr>
                                        <p:cTn id="6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110" grpId="0"/>
      <p:bldP spid="17" grpId="0"/>
      <p:bldP spid="18" grpId="0"/>
      <p:bldP spid="21" grpId="0"/>
      <p:bldP spid="22" grpId="0"/>
      <p:bldP spid="24"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Espace réservé du texte 3"/>
          <p:cNvSpPr>
            <a:spLocks noGrp="1"/>
          </p:cNvSpPr>
          <p:nvPr>
            <p:ph type="body" sz="quarter" idx="4294967295"/>
          </p:nvPr>
        </p:nvSpPr>
        <p:spPr bwMode="auto">
          <a:xfrm>
            <a:off x="-76200" y="1828800"/>
            <a:ext cx="5334000" cy="457200"/>
          </a:xfrm>
          <a:prstGeom prst="rect">
            <a:avLst/>
          </a:prstGeom>
          <a:noFill/>
          <a:ln>
            <a:miter lim="800000"/>
            <a:headEnd/>
            <a:tailEnd/>
          </a:ln>
        </p:spPr>
        <p:txBody>
          <a:bodyPr/>
          <a:lstStyle/>
          <a:p>
            <a:pPr algn="ctr">
              <a:buFont typeface="Arial" charset="0"/>
              <a:buNone/>
            </a:pPr>
            <a:r>
              <a:rPr lang="en-US" sz="2400" b="1" smtClean="0">
                <a:solidFill>
                  <a:srgbClr val="C00000"/>
                </a:solidFill>
                <a:ea typeface="ＭＳ Ｐゴシック" pitchFamily="34" charset="-128"/>
                <a:cs typeface="Arial" charset="0"/>
              </a:rPr>
              <a:t>Relationships        Organisations</a:t>
            </a:r>
            <a:endParaRPr lang="fr-FR" sz="2400" smtClean="0">
              <a:solidFill>
                <a:srgbClr val="C00000"/>
              </a:solidFill>
              <a:ea typeface="ＭＳ Ｐゴシック" pitchFamily="34" charset="-128"/>
            </a:endParaRPr>
          </a:p>
        </p:txBody>
      </p:sp>
      <p:sp>
        <p:nvSpPr>
          <p:cNvPr id="35842" name="Title 8"/>
          <p:cNvSpPr txBox="1">
            <a:spLocks/>
          </p:cNvSpPr>
          <p:nvPr/>
        </p:nvSpPr>
        <p:spPr bwMode="auto">
          <a:xfrm>
            <a:off x="533400" y="1447800"/>
            <a:ext cx="8382000" cy="4191000"/>
          </a:xfrm>
          <a:prstGeom prst="rect">
            <a:avLst/>
          </a:prstGeom>
          <a:noFill/>
          <a:ln w="9525">
            <a:noFill/>
            <a:miter lim="800000"/>
            <a:headEnd/>
            <a:tailEnd/>
          </a:ln>
        </p:spPr>
        <p:txBody>
          <a:bodyPr/>
          <a:lstStyle/>
          <a:p>
            <a:endParaRPr lang="fr-FR" sz="2000"/>
          </a:p>
        </p:txBody>
      </p:sp>
      <p:pic>
        <p:nvPicPr>
          <p:cNvPr id="12" name="Image 11" descr="Flowerstructure1.png"/>
          <p:cNvPicPr>
            <a:picLocks noChangeAspect="1"/>
          </p:cNvPicPr>
          <p:nvPr/>
        </p:nvPicPr>
        <p:blipFill>
          <a:blip r:embed="rId3" cstate="print">
            <a:duotone>
              <a:prstClr val="black"/>
              <a:srgbClr val="D9C3A5">
                <a:tint val="50000"/>
                <a:satMod val="180000"/>
              </a:srgbClr>
            </a:duotone>
          </a:blip>
          <a:srcRect r="53333" b="6073"/>
          <a:stretch>
            <a:fillRect/>
          </a:stretch>
        </p:blipFill>
        <p:spPr>
          <a:xfrm>
            <a:off x="639831" y="2590800"/>
            <a:ext cx="3017769" cy="3505200"/>
          </a:xfrm>
          <a:prstGeom prst="rect">
            <a:avLst/>
          </a:prstGeom>
        </p:spPr>
      </p:pic>
      <p:sp>
        <p:nvSpPr>
          <p:cNvPr id="35844" name="ZoneTexte 14"/>
          <p:cNvSpPr txBox="1">
            <a:spLocks noChangeArrowheads="1"/>
          </p:cNvSpPr>
          <p:nvPr/>
        </p:nvSpPr>
        <p:spPr bwMode="auto">
          <a:xfrm>
            <a:off x="3154363" y="4495800"/>
            <a:ext cx="404812" cy="369888"/>
          </a:xfrm>
          <a:prstGeom prst="rect">
            <a:avLst/>
          </a:prstGeom>
          <a:noFill/>
          <a:ln w="9525">
            <a:noFill/>
            <a:miter lim="800000"/>
            <a:headEnd/>
            <a:tailEnd/>
          </a:ln>
        </p:spPr>
        <p:txBody>
          <a:bodyPr>
            <a:spAutoFit/>
          </a:bodyPr>
          <a:lstStyle/>
          <a:p>
            <a:r>
              <a:rPr lang="fr-FR">
                <a:solidFill>
                  <a:schemeClr val="bg1"/>
                </a:solidFill>
              </a:rPr>
              <a:t>E</a:t>
            </a:r>
          </a:p>
        </p:txBody>
      </p:sp>
      <p:sp>
        <p:nvSpPr>
          <p:cNvPr id="35845" name="ZoneTexte 15"/>
          <p:cNvSpPr txBox="1">
            <a:spLocks noChangeArrowheads="1"/>
          </p:cNvSpPr>
          <p:nvPr/>
        </p:nvSpPr>
        <p:spPr bwMode="auto">
          <a:xfrm>
            <a:off x="1782763" y="4495800"/>
            <a:ext cx="404812" cy="369888"/>
          </a:xfrm>
          <a:prstGeom prst="rect">
            <a:avLst/>
          </a:prstGeom>
          <a:noFill/>
          <a:ln w="9525">
            <a:noFill/>
            <a:miter lim="800000"/>
            <a:headEnd/>
            <a:tailEnd/>
          </a:ln>
        </p:spPr>
        <p:txBody>
          <a:bodyPr>
            <a:spAutoFit/>
          </a:bodyPr>
          <a:lstStyle/>
          <a:p>
            <a:r>
              <a:rPr lang="fr-FR">
                <a:solidFill>
                  <a:schemeClr val="bg1"/>
                </a:solidFill>
              </a:rPr>
              <a:t>A</a:t>
            </a:r>
          </a:p>
        </p:txBody>
      </p:sp>
      <p:sp>
        <p:nvSpPr>
          <p:cNvPr id="35846" name="ZoneTexte 16"/>
          <p:cNvSpPr txBox="1">
            <a:spLocks noChangeArrowheads="1"/>
          </p:cNvSpPr>
          <p:nvPr/>
        </p:nvSpPr>
        <p:spPr bwMode="auto">
          <a:xfrm>
            <a:off x="2011363" y="4114800"/>
            <a:ext cx="404812" cy="369888"/>
          </a:xfrm>
          <a:prstGeom prst="rect">
            <a:avLst/>
          </a:prstGeom>
          <a:noFill/>
          <a:ln w="9525">
            <a:noFill/>
            <a:miter lim="800000"/>
            <a:headEnd/>
            <a:tailEnd/>
          </a:ln>
        </p:spPr>
        <p:txBody>
          <a:bodyPr>
            <a:spAutoFit/>
          </a:bodyPr>
          <a:lstStyle/>
          <a:p>
            <a:r>
              <a:rPr lang="fr-FR">
                <a:solidFill>
                  <a:schemeClr val="bg1"/>
                </a:solidFill>
              </a:rPr>
              <a:t>B</a:t>
            </a:r>
          </a:p>
        </p:txBody>
      </p:sp>
      <p:sp>
        <p:nvSpPr>
          <p:cNvPr id="35847" name="ZoneTexte 17"/>
          <p:cNvSpPr txBox="1">
            <a:spLocks noChangeArrowheads="1"/>
          </p:cNvSpPr>
          <p:nvPr/>
        </p:nvSpPr>
        <p:spPr bwMode="auto">
          <a:xfrm>
            <a:off x="2316163" y="3962400"/>
            <a:ext cx="404812" cy="369888"/>
          </a:xfrm>
          <a:prstGeom prst="rect">
            <a:avLst/>
          </a:prstGeom>
          <a:noFill/>
          <a:ln w="9525">
            <a:noFill/>
            <a:miter lim="800000"/>
            <a:headEnd/>
            <a:tailEnd/>
          </a:ln>
        </p:spPr>
        <p:txBody>
          <a:bodyPr>
            <a:spAutoFit/>
          </a:bodyPr>
          <a:lstStyle/>
          <a:p>
            <a:r>
              <a:rPr lang="fr-FR">
                <a:solidFill>
                  <a:schemeClr val="bg1"/>
                </a:solidFill>
              </a:rPr>
              <a:t>C</a:t>
            </a:r>
          </a:p>
        </p:txBody>
      </p:sp>
      <p:sp>
        <p:nvSpPr>
          <p:cNvPr id="35848" name="ZoneTexte 18"/>
          <p:cNvSpPr txBox="1">
            <a:spLocks noChangeArrowheads="1"/>
          </p:cNvSpPr>
          <p:nvPr/>
        </p:nvSpPr>
        <p:spPr bwMode="auto">
          <a:xfrm>
            <a:off x="2773363" y="4114800"/>
            <a:ext cx="404812" cy="369888"/>
          </a:xfrm>
          <a:prstGeom prst="rect">
            <a:avLst/>
          </a:prstGeom>
          <a:noFill/>
          <a:ln w="9525">
            <a:noFill/>
            <a:miter lim="800000"/>
            <a:headEnd/>
            <a:tailEnd/>
          </a:ln>
        </p:spPr>
        <p:txBody>
          <a:bodyPr>
            <a:spAutoFit/>
          </a:bodyPr>
          <a:lstStyle/>
          <a:p>
            <a:r>
              <a:rPr lang="fr-FR">
                <a:solidFill>
                  <a:schemeClr val="bg1"/>
                </a:solidFill>
              </a:rPr>
              <a:t>D</a:t>
            </a:r>
          </a:p>
        </p:txBody>
      </p:sp>
      <p:sp>
        <p:nvSpPr>
          <p:cNvPr id="21" name="ZoneTexte 20"/>
          <p:cNvSpPr txBox="1">
            <a:spLocks noChangeArrowheads="1"/>
          </p:cNvSpPr>
          <p:nvPr/>
        </p:nvSpPr>
        <p:spPr bwMode="auto">
          <a:xfrm>
            <a:off x="3657600" y="5357813"/>
            <a:ext cx="1981200" cy="738187"/>
          </a:xfrm>
          <a:prstGeom prst="rect">
            <a:avLst/>
          </a:prstGeom>
          <a:noFill/>
          <a:ln w="9525">
            <a:noFill/>
            <a:miter lim="800000"/>
            <a:headEnd/>
            <a:tailEnd/>
          </a:ln>
        </p:spPr>
        <p:txBody>
          <a:bodyPr>
            <a:spAutoFit/>
          </a:bodyPr>
          <a:lstStyle/>
          <a:p>
            <a:r>
              <a:rPr lang="fr-FR" sz="1400"/>
              <a:t>These faults  </a:t>
            </a:r>
          </a:p>
          <a:p>
            <a:r>
              <a:rPr lang="fr-FR" sz="1400"/>
              <a:t>rejoin in a specific geometric pattern</a:t>
            </a:r>
          </a:p>
        </p:txBody>
      </p:sp>
      <p:sp>
        <p:nvSpPr>
          <p:cNvPr id="24" name="ZoneTexte 23"/>
          <p:cNvSpPr txBox="1">
            <a:spLocks noChangeArrowheads="1"/>
          </p:cNvSpPr>
          <p:nvPr/>
        </p:nvSpPr>
        <p:spPr bwMode="auto">
          <a:xfrm>
            <a:off x="3657600" y="4800600"/>
            <a:ext cx="1676400" cy="584200"/>
          </a:xfrm>
          <a:prstGeom prst="rect">
            <a:avLst/>
          </a:prstGeom>
          <a:noFill/>
          <a:ln w="9525">
            <a:noFill/>
            <a:miter lim="800000"/>
            <a:headEnd/>
            <a:tailEnd/>
          </a:ln>
        </p:spPr>
        <p:txBody>
          <a:bodyPr>
            <a:spAutoFit/>
          </a:bodyPr>
          <a:lstStyle/>
          <a:p>
            <a:r>
              <a:rPr lang="fr-FR" sz="1600" b="1"/>
              <a:t>Relationship between faults</a:t>
            </a:r>
          </a:p>
        </p:txBody>
      </p:sp>
      <p:sp>
        <p:nvSpPr>
          <p:cNvPr id="35851" name="Title 8"/>
          <p:cNvSpPr txBox="1">
            <a:spLocks/>
          </p:cNvSpPr>
          <p:nvPr/>
        </p:nvSpPr>
        <p:spPr bwMode="auto">
          <a:xfrm>
            <a:off x="-381000" y="685800"/>
            <a:ext cx="9296400" cy="990600"/>
          </a:xfrm>
          <a:prstGeom prst="rect">
            <a:avLst/>
          </a:prstGeom>
          <a:noFill/>
          <a:ln w="9525">
            <a:noFill/>
            <a:miter lim="800000"/>
            <a:headEnd/>
            <a:tailEnd/>
          </a:ln>
        </p:spPr>
        <p:txBody>
          <a:bodyPr/>
          <a:lstStyle/>
          <a:p>
            <a:pPr algn="ctr" defTabSz="457200">
              <a:lnSpc>
                <a:spcPct val="150000"/>
              </a:lnSpc>
            </a:pPr>
            <a:endParaRPr lang="fr-FR" sz="2400" b="1">
              <a:solidFill>
                <a:srgbClr val="C00000"/>
              </a:solidFill>
            </a:endParaRPr>
          </a:p>
        </p:txBody>
      </p:sp>
      <p:sp>
        <p:nvSpPr>
          <p:cNvPr id="35852" name="Titre 1"/>
          <p:cNvSpPr txBox="1">
            <a:spLocks/>
          </p:cNvSpPr>
          <p:nvPr/>
        </p:nvSpPr>
        <p:spPr bwMode="auto">
          <a:xfrm>
            <a:off x="457200" y="274638"/>
            <a:ext cx="8305800" cy="868362"/>
          </a:xfrm>
          <a:prstGeom prst="rect">
            <a:avLst/>
          </a:prstGeom>
          <a:noFill/>
          <a:ln w="9525">
            <a:noFill/>
            <a:miter lim="800000"/>
            <a:headEnd/>
            <a:tailEnd/>
          </a:ln>
        </p:spPr>
        <p:txBody>
          <a:bodyPr/>
          <a:lstStyle/>
          <a:p>
            <a:pPr marL="514350" indent="-514350" defTabSz="457200" eaLnBrk="0" hangingPunct="0">
              <a:buClr>
                <a:srgbClr val="C00000"/>
              </a:buClr>
            </a:pPr>
            <a:r>
              <a:rPr lang="fr-FR" sz="2800" b="1">
                <a:solidFill>
                  <a:srgbClr val="C00000"/>
                </a:solidFill>
              </a:rPr>
              <a:t>2.1 </a:t>
            </a:r>
            <a:r>
              <a:rPr lang="en-US" sz="2800" b="1">
                <a:solidFill>
                  <a:srgbClr val="000000"/>
                </a:solidFill>
              </a:rPr>
              <a:t>Structuring the knowledge with </a:t>
            </a:r>
          </a:p>
          <a:p>
            <a:pPr marL="514350" indent="-514350" defTabSz="457200" eaLnBrk="0" hangingPunct="0">
              <a:buClr>
                <a:srgbClr val="C00000"/>
              </a:buClr>
            </a:pPr>
            <a:r>
              <a:rPr lang="en-US" sz="2800" b="1">
                <a:solidFill>
                  <a:srgbClr val="000000"/>
                </a:solidFill>
              </a:rPr>
              <a:t>RESQML V2: </a:t>
            </a:r>
            <a:r>
              <a:rPr lang="en-US" sz="2800" b="1">
                <a:solidFill>
                  <a:srgbClr val="C00000"/>
                </a:solidFill>
              </a:rPr>
              <a:t>Step 2</a:t>
            </a:r>
            <a:endParaRPr lang="fr-FR" sz="2800"/>
          </a:p>
          <a:p>
            <a:pPr marL="514350" indent="-514350" defTabSz="457200" eaLnBrk="0" hangingPunct="0">
              <a:buClr>
                <a:srgbClr val="C00000"/>
              </a:buClr>
            </a:pPr>
            <a:endParaRPr lang="en-US" sz="2800" b="1">
              <a:solidFill>
                <a:srgbClr val="C00000"/>
              </a:solidFill>
            </a:endParaRPr>
          </a:p>
        </p:txBody>
      </p:sp>
      <p:pic>
        <p:nvPicPr>
          <p:cNvPr id="22" name="Image 21" descr="chimpanzee_thinking_poster.jpg"/>
          <p:cNvPicPr>
            <a:picLocks noChangeAspect="1"/>
          </p:cNvPicPr>
          <p:nvPr/>
        </p:nvPicPr>
        <p:blipFill>
          <a:blip r:embed="rId4"/>
          <a:srcRect/>
          <a:stretch>
            <a:fillRect/>
          </a:stretch>
        </p:blipFill>
        <p:spPr bwMode="auto">
          <a:xfrm>
            <a:off x="5410200" y="4191000"/>
            <a:ext cx="1490663" cy="1909763"/>
          </a:xfrm>
          <a:prstGeom prst="rect">
            <a:avLst/>
          </a:prstGeom>
          <a:noFill/>
          <a:ln w="9525">
            <a:noFill/>
            <a:miter lim="800000"/>
            <a:headEnd/>
            <a:tailEnd/>
          </a:ln>
        </p:spPr>
      </p:pic>
      <p:sp>
        <p:nvSpPr>
          <p:cNvPr id="26" name="ZoneTexte 25"/>
          <p:cNvSpPr txBox="1">
            <a:spLocks noChangeArrowheads="1"/>
          </p:cNvSpPr>
          <p:nvPr/>
        </p:nvSpPr>
        <p:spPr bwMode="auto">
          <a:xfrm>
            <a:off x="7010400" y="5181600"/>
            <a:ext cx="1524000" cy="954088"/>
          </a:xfrm>
          <a:prstGeom prst="rect">
            <a:avLst/>
          </a:prstGeom>
          <a:noFill/>
          <a:ln w="9525">
            <a:noFill/>
            <a:miter lim="800000"/>
            <a:headEnd/>
            <a:tailEnd/>
          </a:ln>
        </p:spPr>
        <p:txBody>
          <a:bodyPr>
            <a:spAutoFit/>
          </a:bodyPr>
          <a:lstStyle/>
          <a:p>
            <a:r>
              <a:rPr lang="fr-FR" sz="1400"/>
              <a:t>We can define a closed trap and specific reservoir components</a:t>
            </a:r>
          </a:p>
        </p:txBody>
      </p:sp>
      <p:sp>
        <p:nvSpPr>
          <p:cNvPr id="29" name="ZoneTexte 28"/>
          <p:cNvSpPr txBox="1">
            <a:spLocks noChangeArrowheads="1"/>
          </p:cNvSpPr>
          <p:nvPr/>
        </p:nvSpPr>
        <p:spPr bwMode="auto">
          <a:xfrm>
            <a:off x="7010400" y="4343400"/>
            <a:ext cx="1981200" cy="830263"/>
          </a:xfrm>
          <a:prstGeom prst="rect">
            <a:avLst/>
          </a:prstGeom>
          <a:noFill/>
          <a:ln w="9525">
            <a:noFill/>
            <a:miter lim="800000"/>
            <a:headEnd/>
            <a:tailEnd/>
          </a:ln>
        </p:spPr>
        <p:txBody>
          <a:bodyPr>
            <a:spAutoFit/>
          </a:bodyPr>
          <a:lstStyle/>
          <a:p>
            <a:r>
              <a:rPr lang="fr-FR" sz="1600" b="1"/>
              <a:t>Relative position of geological layers </a:t>
            </a:r>
          </a:p>
        </p:txBody>
      </p:sp>
      <p:sp>
        <p:nvSpPr>
          <p:cNvPr id="32" name="Flèche vers le bas 31"/>
          <p:cNvSpPr/>
          <p:nvPr/>
        </p:nvSpPr>
        <p:spPr>
          <a:xfrm rot="16200000">
            <a:off x="4267200" y="3886200"/>
            <a:ext cx="304800" cy="1371600"/>
          </a:xfrm>
          <a:prstGeom prst="downArrow">
            <a:avLst/>
          </a:prstGeom>
          <a:solidFill>
            <a:srgbClr val="C000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fr-FR" dirty="0"/>
          </a:p>
        </p:txBody>
      </p:sp>
      <p:pic>
        <p:nvPicPr>
          <p:cNvPr id="33" name="Image 32" descr="SrF-31.jpg"/>
          <p:cNvPicPr>
            <a:picLocks noChangeAspect="1"/>
          </p:cNvPicPr>
          <p:nvPr/>
        </p:nvPicPr>
        <p:blipFill>
          <a:blip r:embed="rId5"/>
          <a:srcRect t="14207" b="13727"/>
          <a:stretch>
            <a:fillRect/>
          </a:stretch>
        </p:blipFill>
        <p:spPr bwMode="auto">
          <a:xfrm>
            <a:off x="5334000" y="2133600"/>
            <a:ext cx="3181350" cy="1524000"/>
          </a:xfrm>
          <a:prstGeom prst="rect">
            <a:avLst/>
          </a:prstGeom>
          <a:noFill/>
          <a:ln w="9525">
            <a:noFill/>
            <a:miter lim="800000"/>
            <a:headEnd/>
            <a:tailEnd/>
          </a:ln>
        </p:spPr>
      </p:pic>
      <p:sp>
        <p:nvSpPr>
          <p:cNvPr id="34" name="Flèche vers le bas 33"/>
          <p:cNvSpPr/>
          <p:nvPr/>
        </p:nvSpPr>
        <p:spPr>
          <a:xfrm rot="10800000">
            <a:off x="6019800" y="3733800"/>
            <a:ext cx="304800" cy="381000"/>
          </a:xfrm>
          <a:prstGeom prst="downArrow">
            <a:avLst/>
          </a:prstGeom>
          <a:solidFill>
            <a:srgbClr val="C000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fr-FR" dirty="0"/>
          </a:p>
        </p:txBody>
      </p:sp>
      <p:sp>
        <p:nvSpPr>
          <p:cNvPr id="35" name="Flèche vers le bas 34"/>
          <p:cNvSpPr/>
          <p:nvPr/>
        </p:nvSpPr>
        <p:spPr>
          <a:xfrm rot="16200000">
            <a:off x="2438400" y="1905000"/>
            <a:ext cx="304800" cy="304800"/>
          </a:xfrm>
          <a:prstGeom prst="downArrow">
            <a:avLst/>
          </a:prstGeom>
          <a:solidFill>
            <a:srgbClr val="C00000"/>
          </a:solidFill>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fr-FR" dirty="0"/>
          </a:p>
        </p:txBody>
      </p:sp>
      <p:sp>
        <p:nvSpPr>
          <p:cNvPr id="35860"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1C9B10E2-1650-44DA-A4EC-2799998E0569}" type="slidenum">
              <a:rPr lang="en-US" sz="1200" b="1">
                <a:solidFill>
                  <a:srgbClr val="000000"/>
                </a:solidFill>
                <a:latin typeface="Calibri" pitchFamily="34" charset="0"/>
              </a:rPr>
              <a:pPr algn="r"/>
              <a:t>14</a:t>
            </a:fld>
            <a:endParaRPr lang="en-US" sz="1200" b="1">
              <a:solidFill>
                <a:srgbClr val="00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1000" fill="hold"/>
                                        <p:tgtEl>
                                          <p:spTgt spid="24"/>
                                        </p:tgtEl>
                                        <p:attrNameLst>
                                          <p:attrName>ppt_w</p:attrName>
                                        </p:attrNameLst>
                                      </p:cBhvr>
                                      <p:tavLst>
                                        <p:tav tm="0">
                                          <p:val>
                                            <p:strVal val="#ppt_w*0.70"/>
                                          </p:val>
                                        </p:tav>
                                        <p:tav tm="100000">
                                          <p:val>
                                            <p:strVal val="#ppt_w"/>
                                          </p:val>
                                        </p:tav>
                                      </p:tavLst>
                                    </p:anim>
                                    <p:anim calcmode="lin" valueType="num">
                                      <p:cBhvr>
                                        <p:cTn id="13" dur="1000" fill="hold"/>
                                        <p:tgtEl>
                                          <p:spTgt spid="24"/>
                                        </p:tgtEl>
                                        <p:attrNameLst>
                                          <p:attrName>ppt_h</p:attrName>
                                        </p:attrNameLst>
                                      </p:cBhvr>
                                      <p:tavLst>
                                        <p:tav tm="0">
                                          <p:val>
                                            <p:strVal val="#ppt_h"/>
                                          </p:val>
                                        </p:tav>
                                        <p:tav tm="100000">
                                          <p:val>
                                            <p:strVal val="#ppt_h"/>
                                          </p:val>
                                        </p:tav>
                                      </p:tavLst>
                                    </p:anim>
                                    <p:animEffect transition="in" filter="fade">
                                      <p:cBhvr>
                                        <p:cTn id="14" dur="1000"/>
                                        <p:tgtEl>
                                          <p:spTgt spid="24"/>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000" fill="hold"/>
                                        <p:tgtEl>
                                          <p:spTgt spid="21"/>
                                        </p:tgtEl>
                                        <p:attrNameLst>
                                          <p:attrName>ppt_w</p:attrName>
                                        </p:attrNameLst>
                                      </p:cBhvr>
                                      <p:tavLst>
                                        <p:tav tm="0">
                                          <p:val>
                                            <p:strVal val="#ppt_w*0.70"/>
                                          </p:val>
                                        </p:tav>
                                        <p:tav tm="100000">
                                          <p:val>
                                            <p:strVal val="#ppt_w"/>
                                          </p:val>
                                        </p:tav>
                                      </p:tavLst>
                                    </p:anim>
                                    <p:anim calcmode="lin" valueType="num">
                                      <p:cBhvr>
                                        <p:cTn id="18" dur="1000" fill="hold"/>
                                        <p:tgtEl>
                                          <p:spTgt spid="21"/>
                                        </p:tgtEl>
                                        <p:attrNameLst>
                                          <p:attrName>ppt_h</p:attrName>
                                        </p:attrNameLst>
                                      </p:cBhvr>
                                      <p:tavLst>
                                        <p:tav tm="0">
                                          <p:val>
                                            <p:strVal val="#ppt_h"/>
                                          </p:val>
                                        </p:tav>
                                        <p:tav tm="100000">
                                          <p:val>
                                            <p:strVal val="#ppt_h"/>
                                          </p:val>
                                        </p:tav>
                                      </p:tavLst>
                                    </p:anim>
                                    <p:animEffect transition="in" filter="fade">
                                      <p:cBhvr>
                                        <p:cTn id="19" dur="10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1000" fill="hold"/>
                                        <p:tgtEl>
                                          <p:spTgt spid="32"/>
                                        </p:tgtEl>
                                        <p:attrNameLst>
                                          <p:attrName>ppt_w</p:attrName>
                                        </p:attrNameLst>
                                      </p:cBhvr>
                                      <p:tavLst>
                                        <p:tav tm="0">
                                          <p:val>
                                            <p:strVal val="#ppt_w*0.70"/>
                                          </p:val>
                                        </p:tav>
                                        <p:tav tm="100000">
                                          <p:val>
                                            <p:strVal val="#ppt_w"/>
                                          </p:val>
                                        </p:tav>
                                      </p:tavLst>
                                    </p:anim>
                                    <p:anim calcmode="lin" valueType="num">
                                      <p:cBhvr>
                                        <p:cTn id="25" dur="1000" fill="hold"/>
                                        <p:tgtEl>
                                          <p:spTgt spid="32"/>
                                        </p:tgtEl>
                                        <p:attrNameLst>
                                          <p:attrName>ppt_h</p:attrName>
                                        </p:attrNameLst>
                                      </p:cBhvr>
                                      <p:tavLst>
                                        <p:tav tm="0">
                                          <p:val>
                                            <p:strVal val="#ppt_h"/>
                                          </p:val>
                                        </p:tav>
                                        <p:tav tm="100000">
                                          <p:val>
                                            <p:strVal val="#ppt_h"/>
                                          </p:val>
                                        </p:tav>
                                      </p:tavLst>
                                    </p:anim>
                                    <p:animEffect transition="in" filter="fade">
                                      <p:cBhvr>
                                        <p:cTn id="26" dur="1000"/>
                                        <p:tgtEl>
                                          <p:spTgt spid="32"/>
                                        </p:tgtEl>
                                      </p:cBhvr>
                                    </p:animEffect>
                                  </p:childTnLst>
                                </p:cTn>
                              </p:par>
                              <p:par>
                                <p:cTn id="27" presetID="55"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1000" fill="hold"/>
                                        <p:tgtEl>
                                          <p:spTgt spid="22"/>
                                        </p:tgtEl>
                                        <p:attrNameLst>
                                          <p:attrName>ppt_w</p:attrName>
                                        </p:attrNameLst>
                                      </p:cBhvr>
                                      <p:tavLst>
                                        <p:tav tm="0">
                                          <p:val>
                                            <p:strVal val="#ppt_w*0.70"/>
                                          </p:val>
                                        </p:tav>
                                        <p:tav tm="100000">
                                          <p:val>
                                            <p:strVal val="#ppt_w"/>
                                          </p:val>
                                        </p:tav>
                                      </p:tavLst>
                                    </p:anim>
                                    <p:anim calcmode="lin" valueType="num">
                                      <p:cBhvr>
                                        <p:cTn id="30" dur="1000" fill="hold"/>
                                        <p:tgtEl>
                                          <p:spTgt spid="22"/>
                                        </p:tgtEl>
                                        <p:attrNameLst>
                                          <p:attrName>ppt_h</p:attrName>
                                        </p:attrNameLst>
                                      </p:cBhvr>
                                      <p:tavLst>
                                        <p:tav tm="0">
                                          <p:val>
                                            <p:strVal val="#ppt_h"/>
                                          </p:val>
                                        </p:tav>
                                        <p:tav tm="100000">
                                          <p:val>
                                            <p:strVal val="#ppt_h"/>
                                          </p:val>
                                        </p:tav>
                                      </p:tavLst>
                                    </p:anim>
                                    <p:animEffect transition="in" filter="fade">
                                      <p:cBhvr>
                                        <p:cTn id="31" dur="1000"/>
                                        <p:tgtEl>
                                          <p:spTgt spid="22"/>
                                        </p:tgtEl>
                                      </p:cBhvr>
                                    </p:animEffect>
                                  </p:childTnLst>
                                </p:cTn>
                              </p:par>
                              <p:par>
                                <p:cTn id="32" presetID="55"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1000" fill="hold"/>
                                        <p:tgtEl>
                                          <p:spTgt spid="29"/>
                                        </p:tgtEl>
                                        <p:attrNameLst>
                                          <p:attrName>ppt_w</p:attrName>
                                        </p:attrNameLst>
                                      </p:cBhvr>
                                      <p:tavLst>
                                        <p:tav tm="0">
                                          <p:val>
                                            <p:strVal val="#ppt_w*0.70"/>
                                          </p:val>
                                        </p:tav>
                                        <p:tav tm="100000">
                                          <p:val>
                                            <p:strVal val="#ppt_w"/>
                                          </p:val>
                                        </p:tav>
                                      </p:tavLst>
                                    </p:anim>
                                    <p:anim calcmode="lin" valueType="num">
                                      <p:cBhvr>
                                        <p:cTn id="35" dur="1000" fill="hold"/>
                                        <p:tgtEl>
                                          <p:spTgt spid="29"/>
                                        </p:tgtEl>
                                        <p:attrNameLst>
                                          <p:attrName>ppt_h</p:attrName>
                                        </p:attrNameLst>
                                      </p:cBhvr>
                                      <p:tavLst>
                                        <p:tav tm="0">
                                          <p:val>
                                            <p:strVal val="#ppt_h"/>
                                          </p:val>
                                        </p:tav>
                                        <p:tav tm="100000">
                                          <p:val>
                                            <p:strVal val="#ppt_h"/>
                                          </p:val>
                                        </p:tav>
                                      </p:tavLst>
                                    </p:anim>
                                    <p:animEffect transition="in" filter="fade">
                                      <p:cBhvr>
                                        <p:cTn id="36" dur="1000"/>
                                        <p:tgtEl>
                                          <p:spTgt spid="29"/>
                                        </p:tgtEl>
                                      </p:cBhvr>
                                    </p:animEffect>
                                  </p:childTnLst>
                                </p:cTn>
                              </p:par>
                              <p:par>
                                <p:cTn id="37" presetID="55"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p:cTn id="39" dur="1000" fill="hold"/>
                                        <p:tgtEl>
                                          <p:spTgt spid="26"/>
                                        </p:tgtEl>
                                        <p:attrNameLst>
                                          <p:attrName>ppt_w</p:attrName>
                                        </p:attrNameLst>
                                      </p:cBhvr>
                                      <p:tavLst>
                                        <p:tav tm="0">
                                          <p:val>
                                            <p:strVal val="#ppt_w*0.70"/>
                                          </p:val>
                                        </p:tav>
                                        <p:tav tm="100000">
                                          <p:val>
                                            <p:strVal val="#ppt_w"/>
                                          </p:val>
                                        </p:tav>
                                      </p:tavLst>
                                    </p:anim>
                                    <p:anim calcmode="lin" valueType="num">
                                      <p:cBhvr>
                                        <p:cTn id="40" dur="1000" fill="hold"/>
                                        <p:tgtEl>
                                          <p:spTgt spid="26"/>
                                        </p:tgtEl>
                                        <p:attrNameLst>
                                          <p:attrName>ppt_h</p:attrName>
                                        </p:attrNameLst>
                                      </p:cBhvr>
                                      <p:tavLst>
                                        <p:tav tm="0">
                                          <p:val>
                                            <p:strVal val="#ppt_h"/>
                                          </p:val>
                                        </p:tav>
                                        <p:tav tm="100000">
                                          <p:val>
                                            <p:strVal val="#ppt_h"/>
                                          </p:val>
                                        </p:tav>
                                      </p:tavLst>
                                    </p:anim>
                                    <p:animEffect transition="in" filter="fade">
                                      <p:cBhvr>
                                        <p:cTn id="41" dur="10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55" presetClass="entr" presetSubtype="0" fill="hold" grpId="0" nodeType="click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1000" fill="hold"/>
                                        <p:tgtEl>
                                          <p:spTgt spid="34"/>
                                        </p:tgtEl>
                                        <p:attrNameLst>
                                          <p:attrName>ppt_w</p:attrName>
                                        </p:attrNameLst>
                                      </p:cBhvr>
                                      <p:tavLst>
                                        <p:tav tm="0">
                                          <p:val>
                                            <p:strVal val="#ppt_w*0.70"/>
                                          </p:val>
                                        </p:tav>
                                        <p:tav tm="100000">
                                          <p:val>
                                            <p:strVal val="#ppt_w"/>
                                          </p:val>
                                        </p:tav>
                                      </p:tavLst>
                                    </p:anim>
                                    <p:anim calcmode="lin" valueType="num">
                                      <p:cBhvr>
                                        <p:cTn id="47" dur="1000" fill="hold"/>
                                        <p:tgtEl>
                                          <p:spTgt spid="34"/>
                                        </p:tgtEl>
                                        <p:attrNameLst>
                                          <p:attrName>ppt_h</p:attrName>
                                        </p:attrNameLst>
                                      </p:cBhvr>
                                      <p:tavLst>
                                        <p:tav tm="0">
                                          <p:val>
                                            <p:strVal val="#ppt_h"/>
                                          </p:val>
                                        </p:tav>
                                        <p:tav tm="100000">
                                          <p:val>
                                            <p:strVal val="#ppt_h"/>
                                          </p:val>
                                        </p:tav>
                                      </p:tavLst>
                                    </p:anim>
                                    <p:animEffect transition="in" filter="fade">
                                      <p:cBhvr>
                                        <p:cTn id="48" dur="1000"/>
                                        <p:tgtEl>
                                          <p:spTgt spid="34"/>
                                        </p:tgtEl>
                                      </p:cBhvr>
                                    </p:animEffect>
                                  </p:childTnLst>
                                </p:cTn>
                              </p:par>
                              <p:par>
                                <p:cTn id="49" presetID="55"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1000" fill="hold"/>
                                        <p:tgtEl>
                                          <p:spTgt spid="33"/>
                                        </p:tgtEl>
                                        <p:attrNameLst>
                                          <p:attrName>ppt_w</p:attrName>
                                        </p:attrNameLst>
                                      </p:cBhvr>
                                      <p:tavLst>
                                        <p:tav tm="0">
                                          <p:val>
                                            <p:strVal val="#ppt_w*0.70"/>
                                          </p:val>
                                        </p:tav>
                                        <p:tav tm="100000">
                                          <p:val>
                                            <p:strVal val="#ppt_w"/>
                                          </p:val>
                                        </p:tav>
                                      </p:tavLst>
                                    </p:anim>
                                    <p:anim calcmode="lin" valueType="num">
                                      <p:cBhvr>
                                        <p:cTn id="52" dur="1000" fill="hold"/>
                                        <p:tgtEl>
                                          <p:spTgt spid="33"/>
                                        </p:tgtEl>
                                        <p:attrNameLst>
                                          <p:attrName>ppt_h</p:attrName>
                                        </p:attrNameLst>
                                      </p:cBhvr>
                                      <p:tavLst>
                                        <p:tav tm="0">
                                          <p:val>
                                            <p:strVal val="#ppt_h"/>
                                          </p:val>
                                        </p:tav>
                                        <p:tav tm="100000">
                                          <p:val>
                                            <p:strVal val="#ppt_h"/>
                                          </p:val>
                                        </p:tav>
                                      </p:tavLst>
                                    </p:anim>
                                    <p:animEffect transition="in" filter="fade">
                                      <p:cBhvr>
                                        <p:cTn id="53"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6" grpId="0"/>
      <p:bldP spid="29" grpId="0"/>
      <p:bldP spid="32" grpId="0" animBg="1"/>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3"/>
          <p:cNvPicPr>
            <a:picLocks noChangeAspect="1" noChangeArrowheads="1"/>
          </p:cNvPicPr>
          <p:nvPr/>
        </p:nvPicPr>
        <p:blipFill>
          <a:blip r:embed="rId3"/>
          <a:srcRect/>
          <a:stretch>
            <a:fillRect/>
          </a:stretch>
        </p:blipFill>
        <p:spPr bwMode="auto">
          <a:xfrm>
            <a:off x="533400" y="1322388"/>
            <a:ext cx="7924800" cy="5226050"/>
          </a:xfrm>
          <a:prstGeom prst="rect">
            <a:avLst/>
          </a:prstGeom>
          <a:noFill/>
          <a:ln w="9525">
            <a:noFill/>
            <a:miter lim="800000"/>
            <a:headEnd/>
            <a:tailEnd/>
          </a:ln>
        </p:spPr>
      </p:pic>
      <p:sp>
        <p:nvSpPr>
          <p:cNvPr id="37890" name="Titre 1"/>
          <p:cNvSpPr txBox="1">
            <a:spLocks/>
          </p:cNvSpPr>
          <p:nvPr/>
        </p:nvSpPr>
        <p:spPr bwMode="auto">
          <a:xfrm>
            <a:off x="457200" y="274638"/>
            <a:ext cx="8305800" cy="868362"/>
          </a:xfrm>
          <a:prstGeom prst="rect">
            <a:avLst/>
          </a:prstGeom>
          <a:noFill/>
          <a:ln w="9525">
            <a:noFill/>
            <a:miter lim="800000"/>
            <a:headEnd/>
            <a:tailEnd/>
          </a:ln>
        </p:spPr>
        <p:txBody>
          <a:bodyPr/>
          <a:lstStyle/>
          <a:p>
            <a:pPr marL="514350" indent="-514350" defTabSz="457200" eaLnBrk="0" hangingPunct="0">
              <a:buClr>
                <a:srgbClr val="C00000"/>
              </a:buClr>
            </a:pPr>
            <a:r>
              <a:rPr lang="en-US" sz="2800" i="1">
                <a:solidFill>
                  <a:srgbClr val="C00000"/>
                </a:solidFill>
              </a:rPr>
              <a:t>Organization:</a:t>
            </a:r>
            <a:r>
              <a:rPr lang="fr-FR" sz="2800" b="1">
                <a:solidFill>
                  <a:srgbClr val="C00000"/>
                </a:solidFill>
              </a:rPr>
              <a:t> </a:t>
            </a:r>
            <a:r>
              <a:rPr lang="fr-FR" sz="2800" b="1"/>
              <a:t>Different Facets of Organisations</a:t>
            </a:r>
          </a:p>
          <a:p>
            <a:pPr marL="514350" indent="-514350" defTabSz="457200" eaLnBrk="0" hangingPunct="0">
              <a:buClr>
                <a:srgbClr val="C00000"/>
              </a:buClr>
            </a:pPr>
            <a:r>
              <a:rPr lang="en-US" sz="2000"/>
              <a:t>Feature Interpretation class inheritance and cross-package relationships</a:t>
            </a:r>
            <a:endParaRPr lang="fr-FR" sz="2000"/>
          </a:p>
          <a:p>
            <a:pPr marL="514350" indent="-514350" defTabSz="457200" eaLnBrk="0" hangingPunct="0">
              <a:buClr>
                <a:srgbClr val="C00000"/>
              </a:buClr>
            </a:pPr>
            <a:endParaRPr lang="en-US" sz="2800" b="1">
              <a:solidFill>
                <a:srgbClr val="C00000"/>
              </a:solidFill>
            </a:endParaRPr>
          </a:p>
        </p:txBody>
      </p:sp>
      <p:sp>
        <p:nvSpPr>
          <p:cNvPr id="37891" name="ZoneTexte 4"/>
          <p:cNvSpPr txBox="1">
            <a:spLocks noChangeArrowheads="1"/>
          </p:cNvSpPr>
          <p:nvPr/>
        </p:nvSpPr>
        <p:spPr bwMode="auto">
          <a:xfrm>
            <a:off x="3124200" y="1519238"/>
            <a:ext cx="2362200" cy="338137"/>
          </a:xfrm>
          <a:prstGeom prst="rect">
            <a:avLst/>
          </a:prstGeom>
          <a:noFill/>
          <a:ln w="9525">
            <a:noFill/>
            <a:miter lim="800000"/>
            <a:headEnd/>
            <a:tailEnd/>
          </a:ln>
        </p:spPr>
        <p:txBody>
          <a:bodyPr>
            <a:spAutoFit/>
          </a:bodyPr>
          <a:lstStyle/>
          <a:p>
            <a:r>
              <a:rPr lang="en-US" sz="1600">
                <a:solidFill>
                  <a:srgbClr val="C00000"/>
                </a:solidFill>
              </a:rPr>
              <a:t>Feature interpretation</a:t>
            </a:r>
          </a:p>
        </p:txBody>
      </p:sp>
      <p:sp>
        <p:nvSpPr>
          <p:cNvPr id="37892" name="ZoneTexte 5"/>
          <p:cNvSpPr txBox="1">
            <a:spLocks noChangeArrowheads="1"/>
          </p:cNvSpPr>
          <p:nvPr/>
        </p:nvSpPr>
        <p:spPr bwMode="auto">
          <a:xfrm>
            <a:off x="5867400" y="2514600"/>
            <a:ext cx="2362200" cy="338138"/>
          </a:xfrm>
          <a:prstGeom prst="rect">
            <a:avLst/>
          </a:prstGeom>
          <a:noFill/>
          <a:ln w="9525">
            <a:noFill/>
            <a:miter lim="800000"/>
            <a:headEnd/>
            <a:tailEnd/>
          </a:ln>
        </p:spPr>
        <p:txBody>
          <a:bodyPr>
            <a:spAutoFit/>
          </a:bodyPr>
          <a:lstStyle/>
          <a:p>
            <a:pPr algn="ctr"/>
            <a:r>
              <a:rPr lang="en-US" sz="1600">
                <a:solidFill>
                  <a:srgbClr val="C00000"/>
                </a:solidFill>
              </a:rPr>
              <a:t>Contact interpretation</a:t>
            </a:r>
          </a:p>
        </p:txBody>
      </p:sp>
      <p:sp>
        <p:nvSpPr>
          <p:cNvPr id="37893" name="ZoneTexte 6"/>
          <p:cNvSpPr txBox="1">
            <a:spLocks noChangeArrowheads="1"/>
          </p:cNvSpPr>
          <p:nvPr/>
        </p:nvSpPr>
        <p:spPr bwMode="auto">
          <a:xfrm>
            <a:off x="533400" y="6167438"/>
            <a:ext cx="1600200" cy="277812"/>
          </a:xfrm>
          <a:prstGeom prst="rect">
            <a:avLst/>
          </a:prstGeom>
          <a:noFill/>
          <a:ln w="9525">
            <a:noFill/>
            <a:miter lim="800000"/>
            <a:headEnd/>
            <a:tailEnd/>
          </a:ln>
        </p:spPr>
        <p:txBody>
          <a:bodyPr>
            <a:spAutoFit/>
          </a:bodyPr>
          <a:lstStyle/>
          <a:p>
            <a:r>
              <a:rPr lang="fr-FR" sz="1200"/>
              <a:t>External Reference</a:t>
            </a:r>
          </a:p>
        </p:txBody>
      </p:sp>
      <p:sp>
        <p:nvSpPr>
          <p:cNvPr id="37894" name="ZoneTexte 7"/>
          <p:cNvSpPr txBox="1">
            <a:spLocks noChangeArrowheads="1"/>
          </p:cNvSpPr>
          <p:nvPr/>
        </p:nvSpPr>
        <p:spPr bwMode="auto">
          <a:xfrm>
            <a:off x="660400" y="2293938"/>
            <a:ext cx="2362200" cy="338137"/>
          </a:xfrm>
          <a:prstGeom prst="rect">
            <a:avLst/>
          </a:prstGeom>
          <a:noFill/>
          <a:ln w="9525">
            <a:noFill/>
            <a:miter lim="800000"/>
            <a:headEnd/>
            <a:tailEnd/>
          </a:ln>
        </p:spPr>
        <p:txBody>
          <a:bodyPr>
            <a:spAutoFit/>
          </a:bodyPr>
          <a:lstStyle/>
          <a:p>
            <a:r>
              <a:rPr lang="fr-FR" sz="1600"/>
              <a:t>HorizonInterpretation</a:t>
            </a:r>
          </a:p>
        </p:txBody>
      </p:sp>
      <p:sp>
        <p:nvSpPr>
          <p:cNvPr id="37895" name="ZoneTexte 8"/>
          <p:cNvSpPr txBox="1">
            <a:spLocks noChangeArrowheads="1"/>
          </p:cNvSpPr>
          <p:nvPr/>
        </p:nvSpPr>
        <p:spPr bwMode="auto">
          <a:xfrm>
            <a:off x="838200" y="3467100"/>
            <a:ext cx="2362200" cy="338138"/>
          </a:xfrm>
          <a:prstGeom prst="rect">
            <a:avLst/>
          </a:prstGeom>
          <a:noFill/>
          <a:ln w="9525">
            <a:noFill/>
            <a:miter lim="800000"/>
            <a:headEnd/>
            <a:tailEnd/>
          </a:ln>
        </p:spPr>
        <p:txBody>
          <a:bodyPr>
            <a:spAutoFit/>
          </a:bodyPr>
          <a:lstStyle/>
          <a:p>
            <a:r>
              <a:rPr lang="fr-FR" sz="1600"/>
              <a:t>FaultInterpretation</a:t>
            </a:r>
          </a:p>
        </p:txBody>
      </p:sp>
      <p:sp>
        <p:nvSpPr>
          <p:cNvPr id="37896" name="ZoneTexte 9"/>
          <p:cNvSpPr txBox="1">
            <a:spLocks noChangeArrowheads="1"/>
          </p:cNvSpPr>
          <p:nvPr/>
        </p:nvSpPr>
        <p:spPr bwMode="auto">
          <a:xfrm>
            <a:off x="685800" y="4414838"/>
            <a:ext cx="2362200" cy="585787"/>
          </a:xfrm>
          <a:prstGeom prst="rect">
            <a:avLst/>
          </a:prstGeom>
          <a:noFill/>
          <a:ln w="9525">
            <a:noFill/>
            <a:miter lim="800000"/>
            <a:headEnd/>
            <a:tailEnd/>
          </a:ln>
        </p:spPr>
        <p:txBody>
          <a:bodyPr>
            <a:spAutoFit/>
          </a:bodyPr>
          <a:lstStyle/>
          <a:p>
            <a:r>
              <a:rPr lang="fr-FR" sz="1600"/>
              <a:t>StarigraphicLine</a:t>
            </a:r>
          </a:p>
          <a:p>
            <a:r>
              <a:rPr lang="fr-FR" sz="1600"/>
              <a:t>Interpreation</a:t>
            </a:r>
          </a:p>
        </p:txBody>
      </p:sp>
      <p:sp>
        <p:nvSpPr>
          <p:cNvPr id="37897" name="ZoneTexte 11"/>
          <p:cNvSpPr txBox="1">
            <a:spLocks noChangeArrowheads="1"/>
          </p:cNvSpPr>
          <p:nvPr/>
        </p:nvSpPr>
        <p:spPr bwMode="auto">
          <a:xfrm>
            <a:off x="2819400" y="5334000"/>
            <a:ext cx="5029200" cy="338138"/>
          </a:xfrm>
          <a:prstGeom prst="rect">
            <a:avLst/>
          </a:prstGeom>
          <a:noFill/>
          <a:ln w="9525">
            <a:noFill/>
            <a:miter lim="800000"/>
            <a:headEnd/>
            <a:tailEnd/>
          </a:ln>
        </p:spPr>
        <p:txBody>
          <a:bodyPr>
            <a:spAutoFit/>
          </a:bodyPr>
          <a:lstStyle/>
          <a:p>
            <a:r>
              <a:rPr lang="fr-FR" sz="1600">
                <a:solidFill>
                  <a:srgbClr val="C00000"/>
                </a:solidFill>
              </a:rPr>
              <a:t>Abstract                 Organisation           Interpretation</a:t>
            </a:r>
          </a:p>
        </p:txBody>
      </p:sp>
      <p:sp>
        <p:nvSpPr>
          <p:cNvPr id="37898" name="ZoneTexte 13"/>
          <p:cNvSpPr txBox="1">
            <a:spLocks noChangeArrowheads="1"/>
          </p:cNvSpPr>
          <p:nvPr/>
        </p:nvSpPr>
        <p:spPr bwMode="auto">
          <a:xfrm>
            <a:off x="4343400" y="1333500"/>
            <a:ext cx="2362200" cy="261938"/>
          </a:xfrm>
          <a:prstGeom prst="rect">
            <a:avLst/>
          </a:prstGeom>
          <a:noFill/>
          <a:ln w="9525">
            <a:noFill/>
            <a:miter lim="800000"/>
            <a:headEnd/>
            <a:tailEnd/>
          </a:ln>
        </p:spPr>
        <p:txBody>
          <a:bodyPr>
            <a:spAutoFit/>
          </a:bodyPr>
          <a:lstStyle/>
          <a:p>
            <a:r>
              <a:rPr lang="fr-FR" sz="1100" i="1">
                <a:solidFill>
                  <a:srgbClr val="C00000"/>
                </a:solidFill>
              </a:rPr>
              <a:t>Abstract Entity</a:t>
            </a:r>
          </a:p>
        </p:txBody>
      </p:sp>
      <p:sp>
        <p:nvSpPr>
          <p:cNvPr id="37899" name="ZoneTexte 16"/>
          <p:cNvSpPr txBox="1">
            <a:spLocks noChangeArrowheads="1"/>
          </p:cNvSpPr>
          <p:nvPr/>
        </p:nvSpPr>
        <p:spPr bwMode="auto">
          <a:xfrm>
            <a:off x="1066800" y="4186238"/>
            <a:ext cx="2362200" cy="261937"/>
          </a:xfrm>
          <a:prstGeom prst="rect">
            <a:avLst/>
          </a:prstGeom>
          <a:noFill/>
          <a:ln w="9525">
            <a:noFill/>
            <a:miter lim="800000"/>
            <a:headEnd/>
            <a:tailEnd/>
          </a:ln>
        </p:spPr>
        <p:txBody>
          <a:bodyPr>
            <a:spAutoFit/>
          </a:bodyPr>
          <a:lstStyle/>
          <a:p>
            <a:r>
              <a:rPr lang="fr-FR" sz="1100" i="1"/>
              <a:t>Rock Feature Interpretation</a:t>
            </a:r>
          </a:p>
        </p:txBody>
      </p:sp>
      <p:sp>
        <p:nvSpPr>
          <p:cNvPr id="37900" name="ZoneTexte 17"/>
          <p:cNvSpPr txBox="1">
            <a:spLocks noChangeArrowheads="1"/>
          </p:cNvSpPr>
          <p:nvPr/>
        </p:nvSpPr>
        <p:spPr bwMode="auto">
          <a:xfrm>
            <a:off x="762000" y="3119438"/>
            <a:ext cx="2362200" cy="261937"/>
          </a:xfrm>
          <a:prstGeom prst="rect">
            <a:avLst/>
          </a:prstGeom>
          <a:noFill/>
          <a:ln w="9525">
            <a:noFill/>
            <a:miter lim="800000"/>
            <a:headEnd/>
            <a:tailEnd/>
          </a:ln>
        </p:spPr>
        <p:txBody>
          <a:bodyPr>
            <a:spAutoFit/>
          </a:bodyPr>
          <a:lstStyle/>
          <a:p>
            <a:r>
              <a:rPr lang="fr-FR" sz="1100" i="1"/>
              <a:t>Boundary Feature Interpretation</a:t>
            </a:r>
          </a:p>
        </p:txBody>
      </p:sp>
      <p:sp>
        <p:nvSpPr>
          <p:cNvPr id="37901" name="ZoneTexte 18"/>
          <p:cNvSpPr txBox="1">
            <a:spLocks noChangeArrowheads="1"/>
          </p:cNvSpPr>
          <p:nvPr/>
        </p:nvSpPr>
        <p:spPr bwMode="auto">
          <a:xfrm>
            <a:off x="762000" y="1976438"/>
            <a:ext cx="2362200" cy="261937"/>
          </a:xfrm>
          <a:prstGeom prst="rect">
            <a:avLst/>
          </a:prstGeom>
          <a:noFill/>
          <a:ln w="9525">
            <a:noFill/>
            <a:miter lim="800000"/>
            <a:headEnd/>
            <a:tailEnd/>
          </a:ln>
        </p:spPr>
        <p:txBody>
          <a:bodyPr>
            <a:spAutoFit/>
          </a:bodyPr>
          <a:lstStyle/>
          <a:p>
            <a:r>
              <a:rPr lang="en-US" sz="1100" i="1"/>
              <a:t>Boundary Feature Interpretation</a:t>
            </a:r>
          </a:p>
        </p:txBody>
      </p:sp>
      <p:sp>
        <p:nvSpPr>
          <p:cNvPr id="37902" name="ZoneTexte 20"/>
          <p:cNvSpPr txBox="1">
            <a:spLocks noChangeArrowheads="1"/>
          </p:cNvSpPr>
          <p:nvPr/>
        </p:nvSpPr>
        <p:spPr bwMode="auto">
          <a:xfrm>
            <a:off x="3886200" y="6167438"/>
            <a:ext cx="1143000" cy="461962"/>
          </a:xfrm>
          <a:prstGeom prst="rect">
            <a:avLst/>
          </a:prstGeom>
          <a:noFill/>
          <a:ln w="9525">
            <a:noFill/>
            <a:miter lim="800000"/>
            <a:headEnd/>
            <a:tailEnd/>
          </a:ln>
        </p:spPr>
        <p:txBody>
          <a:bodyPr>
            <a:spAutoFit/>
          </a:bodyPr>
          <a:lstStyle/>
          <a:p>
            <a:r>
              <a:rPr lang="fr-FR" sz="1200"/>
              <a:t>Structural </a:t>
            </a:r>
          </a:p>
          <a:p>
            <a:r>
              <a:rPr lang="fr-FR" sz="1200"/>
              <a:t>Organisation</a:t>
            </a:r>
          </a:p>
        </p:txBody>
      </p:sp>
      <p:sp>
        <p:nvSpPr>
          <p:cNvPr id="37903" name="ZoneTexte 21"/>
          <p:cNvSpPr txBox="1">
            <a:spLocks noChangeArrowheads="1"/>
          </p:cNvSpPr>
          <p:nvPr/>
        </p:nvSpPr>
        <p:spPr bwMode="auto">
          <a:xfrm>
            <a:off x="5334000" y="6167438"/>
            <a:ext cx="1371600" cy="461962"/>
          </a:xfrm>
          <a:prstGeom prst="rect">
            <a:avLst/>
          </a:prstGeom>
          <a:noFill/>
          <a:ln w="9525">
            <a:noFill/>
            <a:miter lim="800000"/>
            <a:headEnd/>
            <a:tailEnd/>
          </a:ln>
        </p:spPr>
        <p:txBody>
          <a:bodyPr>
            <a:spAutoFit/>
          </a:bodyPr>
          <a:lstStyle/>
          <a:p>
            <a:pPr algn="ctr"/>
            <a:r>
              <a:rPr lang="fr-FR" sz="1200"/>
              <a:t>Stratigraphic Organis</a:t>
            </a:r>
            <a:r>
              <a:rPr lang="fr-FR" sz="1100"/>
              <a:t>ation</a:t>
            </a:r>
          </a:p>
        </p:txBody>
      </p:sp>
      <p:sp>
        <p:nvSpPr>
          <p:cNvPr id="37904" name="ZoneTexte 22"/>
          <p:cNvSpPr txBox="1">
            <a:spLocks noChangeArrowheads="1"/>
          </p:cNvSpPr>
          <p:nvPr/>
        </p:nvSpPr>
        <p:spPr bwMode="auto">
          <a:xfrm>
            <a:off x="6894513" y="6200775"/>
            <a:ext cx="1905000" cy="276225"/>
          </a:xfrm>
          <a:prstGeom prst="rect">
            <a:avLst/>
          </a:prstGeom>
          <a:noFill/>
          <a:ln w="9525">
            <a:noFill/>
            <a:miter lim="800000"/>
            <a:headEnd/>
            <a:tailEnd/>
          </a:ln>
        </p:spPr>
        <p:txBody>
          <a:bodyPr>
            <a:spAutoFit/>
          </a:bodyPr>
          <a:lstStyle/>
          <a:p>
            <a:r>
              <a:rPr lang="fr-FR" sz="1200"/>
              <a:t>Fluid Organisation</a:t>
            </a:r>
          </a:p>
        </p:txBody>
      </p:sp>
      <p:sp>
        <p:nvSpPr>
          <p:cNvPr id="37905"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8530E850-CC9F-42AA-AA7F-62FFB26A2254}" type="slidenum">
              <a:rPr lang="en-US" sz="1200" b="1">
                <a:solidFill>
                  <a:srgbClr val="000000"/>
                </a:solidFill>
                <a:latin typeface="Calibri" pitchFamily="34" charset="0"/>
              </a:rPr>
              <a:pPr algn="r"/>
              <a:t>15</a:t>
            </a:fld>
            <a:endParaRPr lang="en-US" sz="1200" b="1">
              <a:solidFill>
                <a:srgbClr val="000000"/>
              </a:solidFill>
              <a:latin typeface="Calibri" pitchFamily="34" charset="0"/>
            </a:endParaRPr>
          </a:p>
        </p:txBody>
      </p:sp>
      <p:sp>
        <p:nvSpPr>
          <p:cNvPr id="37906" name="ZoneTexte 26"/>
          <p:cNvSpPr txBox="1">
            <a:spLocks noChangeArrowheads="1"/>
          </p:cNvSpPr>
          <p:nvPr/>
        </p:nvSpPr>
        <p:spPr bwMode="auto">
          <a:xfrm>
            <a:off x="2133600" y="6167438"/>
            <a:ext cx="1600200" cy="277812"/>
          </a:xfrm>
          <a:prstGeom prst="rect">
            <a:avLst/>
          </a:prstGeom>
          <a:noFill/>
          <a:ln w="9525">
            <a:noFill/>
            <a:miter lim="800000"/>
            <a:headEnd/>
            <a:tailEnd/>
          </a:ln>
        </p:spPr>
        <p:txBody>
          <a:bodyPr>
            <a:spAutoFit/>
          </a:bodyPr>
          <a:lstStyle/>
          <a:p>
            <a:r>
              <a:rPr lang="fr-FR" sz="1200"/>
              <a:t>External Reference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4"/>
          <p:cNvSpPr>
            <a:spLocks noChangeArrowheads="1"/>
          </p:cNvSpPr>
          <p:nvPr/>
        </p:nvSpPr>
        <p:spPr bwMode="auto">
          <a:xfrm>
            <a:off x="457200" y="2971800"/>
            <a:ext cx="5006975" cy="523875"/>
          </a:xfrm>
          <a:prstGeom prst="rect">
            <a:avLst/>
          </a:prstGeom>
          <a:noFill/>
          <a:ln w="9525">
            <a:noFill/>
            <a:miter lim="800000"/>
            <a:headEnd/>
            <a:tailEnd/>
          </a:ln>
        </p:spPr>
        <p:txBody>
          <a:bodyPr wrap="none">
            <a:spAutoFit/>
          </a:bodyPr>
          <a:lstStyle/>
          <a:p>
            <a:pPr marL="514350" indent="-514350">
              <a:buClr>
                <a:srgbClr val="C00000"/>
              </a:buClr>
            </a:pPr>
            <a:r>
              <a:rPr lang="fr-FR" sz="2800" b="1">
                <a:solidFill>
                  <a:srgbClr val="C00000"/>
                </a:solidFill>
              </a:rPr>
              <a:t>3.</a:t>
            </a:r>
            <a:r>
              <a:rPr lang="fr-FR" sz="2800" b="1"/>
              <a:t> </a:t>
            </a:r>
            <a:r>
              <a:rPr lang="en-US" sz="2800" b="1"/>
              <a:t>Why is WITSML part of it</a:t>
            </a:r>
            <a:r>
              <a:rPr lang="fr-FR" sz="2800" b="1"/>
              <a:t>?</a:t>
            </a:r>
          </a:p>
        </p:txBody>
      </p:sp>
      <p:sp>
        <p:nvSpPr>
          <p:cNvPr id="39938"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88A7C3C0-1960-4C85-B053-8E67306C24C6}" type="slidenum">
              <a:rPr lang="en-US" sz="1200" b="1">
                <a:solidFill>
                  <a:srgbClr val="000000"/>
                </a:solidFill>
                <a:latin typeface="Calibri" pitchFamily="34" charset="0"/>
              </a:rPr>
              <a:pPr algn="r"/>
              <a:t>16</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3" descr="W:\Entity\EXPLO\IGEO\14_PM\14-30_MQC\Suivi Alternance\Rapport_de_stage\K_Stankeviciute_2013\RESQML\amelioration\slide11-02.png"/>
          <p:cNvPicPr>
            <a:picLocks noChangeAspect="1" noChangeArrowheads="1"/>
          </p:cNvPicPr>
          <p:nvPr/>
        </p:nvPicPr>
        <p:blipFill>
          <a:blip r:embed="rId3"/>
          <a:srcRect b="21223"/>
          <a:stretch>
            <a:fillRect/>
          </a:stretch>
        </p:blipFill>
        <p:spPr bwMode="auto">
          <a:xfrm>
            <a:off x="304800" y="1739900"/>
            <a:ext cx="8991600" cy="3048000"/>
          </a:xfrm>
          <a:prstGeom prst="rect">
            <a:avLst/>
          </a:prstGeom>
          <a:noFill/>
          <a:ln w="9525">
            <a:noFill/>
            <a:miter lim="800000"/>
            <a:headEnd/>
            <a:tailEnd/>
          </a:ln>
        </p:spPr>
      </p:pic>
      <p:pic>
        <p:nvPicPr>
          <p:cNvPr id="40962" name="Picture 2" descr="W:\Entity\EXPLO\IGEO\14_PM\14-30_MQC\Suivi Alternance\Rapport_de_stage\K_Stankeviciute_2013\RESQML\amelioration\slide11-02.png"/>
          <p:cNvPicPr>
            <a:picLocks noChangeAspect="1" noChangeArrowheads="1"/>
          </p:cNvPicPr>
          <p:nvPr/>
        </p:nvPicPr>
        <p:blipFill>
          <a:blip r:embed="rId3"/>
          <a:srcRect t="78777"/>
          <a:stretch>
            <a:fillRect/>
          </a:stretch>
        </p:blipFill>
        <p:spPr bwMode="auto">
          <a:xfrm>
            <a:off x="228600" y="5473700"/>
            <a:ext cx="8991600" cy="820738"/>
          </a:xfrm>
          <a:prstGeom prst="rect">
            <a:avLst/>
          </a:prstGeom>
          <a:noFill/>
          <a:ln w="9525">
            <a:noFill/>
            <a:miter lim="800000"/>
            <a:headEnd/>
            <a:tailEnd/>
          </a:ln>
        </p:spPr>
      </p:pic>
      <p:sp>
        <p:nvSpPr>
          <p:cNvPr id="8" name="Flèche droite à entaille 7"/>
          <p:cNvSpPr/>
          <p:nvPr/>
        </p:nvSpPr>
        <p:spPr>
          <a:xfrm rot="19462883">
            <a:off x="1717675" y="4146550"/>
            <a:ext cx="1076325" cy="431800"/>
          </a:xfrm>
          <a:prstGeom prst="notchedRightArrow">
            <a:avLst/>
          </a:prstGeom>
          <a:solidFill>
            <a:srgbClr val="C00000"/>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Flèche droite à entaille 8"/>
          <p:cNvSpPr/>
          <p:nvPr/>
        </p:nvSpPr>
        <p:spPr>
          <a:xfrm rot="18161157">
            <a:off x="5005387" y="4086226"/>
            <a:ext cx="561975" cy="431800"/>
          </a:xfrm>
          <a:prstGeom prst="notchedRightArrow">
            <a:avLst/>
          </a:prstGeom>
          <a:solidFill>
            <a:srgbClr val="C00000"/>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Flèche droite à entaille 9"/>
          <p:cNvSpPr/>
          <p:nvPr/>
        </p:nvSpPr>
        <p:spPr>
          <a:xfrm rot="17904218">
            <a:off x="5813425" y="4040188"/>
            <a:ext cx="638175" cy="431800"/>
          </a:xfrm>
          <a:prstGeom prst="notchedRightArrow">
            <a:avLst/>
          </a:prstGeom>
          <a:solidFill>
            <a:srgbClr val="C00000"/>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Flèche droite à entaille 10"/>
          <p:cNvSpPr/>
          <p:nvPr/>
        </p:nvSpPr>
        <p:spPr>
          <a:xfrm rot="17771718">
            <a:off x="6370637" y="4083051"/>
            <a:ext cx="1076325" cy="431800"/>
          </a:xfrm>
          <a:prstGeom prst="notchedRightArrow">
            <a:avLst/>
          </a:prstGeom>
          <a:solidFill>
            <a:srgbClr val="C00000"/>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Flèche droite à entaille 11"/>
          <p:cNvSpPr/>
          <p:nvPr/>
        </p:nvSpPr>
        <p:spPr>
          <a:xfrm rot="19839508">
            <a:off x="292100" y="3489325"/>
            <a:ext cx="668338" cy="431800"/>
          </a:xfrm>
          <a:prstGeom prst="notchedRightArrow">
            <a:avLst/>
          </a:prstGeom>
          <a:solidFill>
            <a:srgbClr val="C00000"/>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0968" name="ZoneTexte 14"/>
          <p:cNvSpPr txBox="1">
            <a:spLocks noChangeArrowheads="1"/>
          </p:cNvSpPr>
          <p:nvPr/>
        </p:nvSpPr>
        <p:spPr bwMode="auto">
          <a:xfrm>
            <a:off x="706438" y="1412875"/>
            <a:ext cx="1655762" cy="276225"/>
          </a:xfrm>
          <a:prstGeom prst="rect">
            <a:avLst/>
          </a:prstGeom>
          <a:noFill/>
          <a:ln w="9525">
            <a:noFill/>
            <a:miter lim="800000"/>
            <a:headEnd/>
            <a:tailEnd/>
          </a:ln>
        </p:spPr>
        <p:txBody>
          <a:bodyPr>
            <a:spAutoFit/>
          </a:bodyPr>
          <a:lstStyle/>
          <a:p>
            <a:r>
              <a:rPr lang="fr-FR" sz="1200">
                <a:solidFill>
                  <a:srgbClr val="C00000"/>
                </a:solidFill>
              </a:rPr>
              <a:t>WITSML Domain</a:t>
            </a:r>
          </a:p>
        </p:txBody>
      </p:sp>
      <p:grpSp>
        <p:nvGrpSpPr>
          <p:cNvPr id="40969" name="Groupe 17"/>
          <p:cNvGrpSpPr>
            <a:grpSpLocks/>
          </p:cNvGrpSpPr>
          <p:nvPr/>
        </p:nvGrpSpPr>
        <p:grpSpPr bwMode="auto">
          <a:xfrm>
            <a:off x="2570163" y="1508125"/>
            <a:ext cx="5935662" cy="841375"/>
            <a:chOff x="2833464" y="980629"/>
            <a:chExt cx="1666529" cy="396277"/>
          </a:xfrm>
        </p:grpSpPr>
        <p:sp>
          <p:nvSpPr>
            <p:cNvPr id="16" name="Parenthèse fermante 15"/>
            <p:cNvSpPr/>
            <p:nvPr/>
          </p:nvSpPr>
          <p:spPr>
            <a:xfrm rot="16200000">
              <a:off x="3468590" y="345503"/>
              <a:ext cx="396277" cy="1666529"/>
            </a:xfrm>
            <a:prstGeom prst="rightBracket">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40981" name="ZoneTexte 16"/>
            <p:cNvSpPr txBox="1">
              <a:spLocks noChangeArrowheads="1"/>
            </p:cNvSpPr>
            <p:nvPr/>
          </p:nvSpPr>
          <p:spPr bwMode="auto">
            <a:xfrm>
              <a:off x="2839216" y="982334"/>
              <a:ext cx="1656184" cy="130394"/>
            </a:xfrm>
            <a:prstGeom prst="rect">
              <a:avLst/>
            </a:prstGeom>
            <a:noFill/>
            <a:ln w="12700">
              <a:noFill/>
              <a:prstDash val="sysDot"/>
              <a:miter lim="800000"/>
              <a:headEnd/>
              <a:tailEnd/>
            </a:ln>
          </p:spPr>
          <p:txBody>
            <a:bodyPr>
              <a:spAutoFit/>
            </a:bodyPr>
            <a:lstStyle/>
            <a:p>
              <a:pPr algn="ctr"/>
              <a:r>
                <a:rPr lang="fr-FR" sz="1200">
                  <a:solidFill>
                    <a:srgbClr val="C00000"/>
                  </a:solidFill>
                </a:rPr>
                <a:t>RESQML Domain</a:t>
              </a:r>
            </a:p>
          </p:txBody>
        </p:sp>
      </p:grpSp>
      <p:sp>
        <p:nvSpPr>
          <p:cNvPr id="40970" name="ZoneTexte 19"/>
          <p:cNvSpPr txBox="1">
            <a:spLocks noChangeArrowheads="1"/>
          </p:cNvSpPr>
          <p:nvPr/>
        </p:nvSpPr>
        <p:spPr bwMode="auto">
          <a:xfrm>
            <a:off x="304800" y="4394200"/>
            <a:ext cx="987425" cy="862013"/>
          </a:xfrm>
          <a:prstGeom prst="rect">
            <a:avLst/>
          </a:prstGeom>
          <a:noFill/>
          <a:ln w="9525">
            <a:noFill/>
            <a:miter lim="800000"/>
            <a:headEnd/>
            <a:tailEnd/>
          </a:ln>
        </p:spPr>
        <p:txBody>
          <a:bodyPr>
            <a:spAutoFit/>
          </a:bodyPr>
          <a:lstStyle/>
          <a:p>
            <a:r>
              <a:rPr lang="fr-FR" sz="1000" b="1"/>
              <a:t>Well+ Wellbore + Geometry</a:t>
            </a:r>
          </a:p>
          <a:p>
            <a:r>
              <a:rPr lang="fr-FR" sz="1000" b="1"/>
              <a:t> from WITSML </a:t>
            </a:r>
          </a:p>
        </p:txBody>
      </p:sp>
      <p:sp>
        <p:nvSpPr>
          <p:cNvPr id="40971" name="ZoneTexte 22"/>
          <p:cNvSpPr txBox="1">
            <a:spLocks noChangeArrowheads="1"/>
          </p:cNvSpPr>
          <p:nvPr/>
        </p:nvSpPr>
        <p:spPr bwMode="auto">
          <a:xfrm>
            <a:off x="4724400" y="4864100"/>
            <a:ext cx="1836738" cy="246063"/>
          </a:xfrm>
          <a:prstGeom prst="rect">
            <a:avLst/>
          </a:prstGeom>
          <a:noFill/>
          <a:ln w="9525">
            <a:noFill/>
            <a:miter lim="800000"/>
            <a:headEnd/>
            <a:tailEnd/>
          </a:ln>
        </p:spPr>
        <p:txBody>
          <a:bodyPr>
            <a:spAutoFit/>
          </a:bodyPr>
          <a:lstStyle/>
          <a:p>
            <a:pPr algn="ctr"/>
            <a:r>
              <a:rPr lang="fr-FR" sz="1000" b="1"/>
              <a:t>PRODML and PPDM info</a:t>
            </a:r>
          </a:p>
        </p:txBody>
      </p:sp>
      <p:sp>
        <p:nvSpPr>
          <p:cNvPr id="40972" name="ZoneTexte 23"/>
          <p:cNvSpPr txBox="1">
            <a:spLocks noChangeArrowheads="1"/>
          </p:cNvSpPr>
          <p:nvPr/>
        </p:nvSpPr>
        <p:spPr bwMode="auto">
          <a:xfrm>
            <a:off x="2133600" y="4711700"/>
            <a:ext cx="1728788" cy="708025"/>
          </a:xfrm>
          <a:prstGeom prst="rect">
            <a:avLst/>
          </a:prstGeom>
          <a:noFill/>
          <a:ln w="9525">
            <a:noFill/>
            <a:miter lim="800000"/>
            <a:headEnd/>
            <a:tailEnd/>
          </a:ln>
        </p:spPr>
        <p:txBody>
          <a:bodyPr>
            <a:spAutoFit/>
          </a:bodyPr>
          <a:lstStyle/>
          <a:p>
            <a:r>
              <a:rPr lang="fr-FR" sz="1000" b="1"/>
              <a:t>Well log  + lithology + interpreted logs</a:t>
            </a:r>
          </a:p>
          <a:p>
            <a:r>
              <a:rPr lang="fr-FR" sz="1000" b="1"/>
              <a:t>From both WITSML and PPDM</a:t>
            </a:r>
          </a:p>
        </p:txBody>
      </p:sp>
      <p:sp>
        <p:nvSpPr>
          <p:cNvPr id="22" name="Flèche droite à entaille 21"/>
          <p:cNvSpPr/>
          <p:nvPr/>
        </p:nvSpPr>
        <p:spPr>
          <a:xfrm rot="17771718">
            <a:off x="6599237" y="4387851"/>
            <a:ext cx="1076325" cy="431800"/>
          </a:xfrm>
          <a:prstGeom prst="notchedRightArrow">
            <a:avLst/>
          </a:prstGeom>
          <a:solidFill>
            <a:srgbClr val="C00000"/>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0974" name="ZoneTexte 26"/>
          <p:cNvSpPr txBox="1">
            <a:spLocks noChangeArrowheads="1"/>
          </p:cNvSpPr>
          <p:nvPr/>
        </p:nvSpPr>
        <p:spPr bwMode="auto">
          <a:xfrm>
            <a:off x="615950" y="6107113"/>
            <a:ext cx="8280400" cy="369887"/>
          </a:xfrm>
          <a:prstGeom prst="rect">
            <a:avLst/>
          </a:prstGeom>
          <a:noFill/>
          <a:ln w="9525">
            <a:noFill/>
            <a:miter lim="800000"/>
            <a:headEnd/>
            <a:tailEnd/>
          </a:ln>
        </p:spPr>
        <p:txBody>
          <a:bodyPr>
            <a:spAutoFit/>
          </a:bodyPr>
          <a:lstStyle/>
          <a:p>
            <a:pPr algn="ctr"/>
            <a:r>
              <a:rPr lang="fr-FR"/>
              <a:t>Common depth scale or WellLog Frame for all well data input </a:t>
            </a:r>
          </a:p>
        </p:txBody>
      </p:sp>
      <p:sp>
        <p:nvSpPr>
          <p:cNvPr id="40975" name="Titre 1"/>
          <p:cNvSpPr txBox="1">
            <a:spLocks/>
          </p:cNvSpPr>
          <p:nvPr/>
        </p:nvSpPr>
        <p:spPr bwMode="auto">
          <a:xfrm>
            <a:off x="457200" y="274638"/>
            <a:ext cx="8305800" cy="868362"/>
          </a:xfrm>
          <a:prstGeom prst="rect">
            <a:avLst/>
          </a:prstGeom>
          <a:noFill/>
          <a:ln w="9525">
            <a:noFill/>
            <a:miter lim="800000"/>
            <a:headEnd/>
            <a:tailEnd/>
          </a:ln>
        </p:spPr>
        <p:txBody>
          <a:bodyPr/>
          <a:lstStyle/>
          <a:p>
            <a:pPr marL="514350" indent="-514350" defTabSz="457200" eaLnBrk="0" hangingPunct="0">
              <a:buClr>
                <a:srgbClr val="C00000"/>
              </a:buClr>
            </a:pPr>
            <a:r>
              <a:rPr lang="fr-FR" sz="2400" i="1">
                <a:solidFill>
                  <a:srgbClr val="C00000"/>
                </a:solidFill>
              </a:rPr>
              <a:t>WITSML</a:t>
            </a:r>
            <a:r>
              <a:rPr lang="fr-FR" sz="2400" i="1"/>
              <a:t> :</a:t>
            </a:r>
            <a:r>
              <a:rPr lang="fr-FR" sz="2800"/>
              <a:t> </a:t>
            </a:r>
            <a:r>
              <a:rPr lang="fr-FR" sz="2800" b="1"/>
              <a:t>When do we need Well Data  </a:t>
            </a:r>
          </a:p>
          <a:p>
            <a:pPr marL="514350" indent="-514350" defTabSz="457200" eaLnBrk="0" hangingPunct="0">
              <a:buClr>
                <a:srgbClr val="C00000"/>
              </a:buClr>
            </a:pPr>
            <a:r>
              <a:rPr lang="fr-FR" sz="2800" b="1"/>
              <a:t>to build the Earth model ?</a:t>
            </a:r>
            <a:endParaRPr lang="en-US" sz="2800" b="1">
              <a:solidFill>
                <a:srgbClr val="C00000"/>
              </a:solidFill>
            </a:endParaRPr>
          </a:p>
        </p:txBody>
      </p:sp>
      <p:sp>
        <p:nvSpPr>
          <p:cNvPr id="29" name="Parenthèse fermante 28"/>
          <p:cNvSpPr/>
          <p:nvPr/>
        </p:nvSpPr>
        <p:spPr>
          <a:xfrm rot="16200000">
            <a:off x="1104900" y="647700"/>
            <a:ext cx="685800" cy="1981200"/>
          </a:xfrm>
          <a:prstGeom prst="rightBracket">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40977"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9CFA8AF7-B7A4-4288-A141-70ABB3B850A3}" type="slidenum">
              <a:rPr lang="en-US" sz="1200" b="1">
                <a:solidFill>
                  <a:srgbClr val="000000"/>
                </a:solidFill>
                <a:latin typeface="Calibri" pitchFamily="34" charset="0"/>
              </a:rPr>
              <a:pPr algn="r"/>
              <a:t>17</a:t>
            </a:fld>
            <a:endParaRPr lang="en-US" sz="1200" b="1">
              <a:solidFill>
                <a:srgbClr val="000000"/>
              </a:solidFill>
              <a:latin typeface="Calibri" pitchFamily="34" charset="0"/>
            </a:endParaRPr>
          </a:p>
        </p:txBody>
      </p:sp>
      <p:sp>
        <p:nvSpPr>
          <p:cNvPr id="40978" name="ZoneTexte 20"/>
          <p:cNvSpPr txBox="1">
            <a:spLocks noChangeArrowheads="1"/>
          </p:cNvSpPr>
          <p:nvPr/>
        </p:nvSpPr>
        <p:spPr bwMode="auto">
          <a:xfrm>
            <a:off x="5564188" y="1095375"/>
            <a:ext cx="2208212" cy="276225"/>
          </a:xfrm>
          <a:prstGeom prst="rect">
            <a:avLst/>
          </a:prstGeom>
          <a:noFill/>
          <a:ln w="9525">
            <a:noFill/>
            <a:miter lim="800000"/>
            <a:headEnd/>
            <a:tailEnd/>
          </a:ln>
        </p:spPr>
        <p:txBody>
          <a:bodyPr>
            <a:spAutoFit/>
          </a:bodyPr>
          <a:lstStyle/>
          <a:p>
            <a:r>
              <a:rPr lang="fr-FR" sz="1200">
                <a:solidFill>
                  <a:srgbClr val="C00000"/>
                </a:solidFill>
              </a:rPr>
              <a:t>WITSML Domain</a:t>
            </a:r>
          </a:p>
        </p:txBody>
      </p:sp>
      <p:sp>
        <p:nvSpPr>
          <p:cNvPr id="28" name="Parenthèse fermante 27"/>
          <p:cNvSpPr/>
          <p:nvPr/>
        </p:nvSpPr>
        <p:spPr>
          <a:xfrm rot="16200000">
            <a:off x="6096000" y="152400"/>
            <a:ext cx="457200" cy="2133600"/>
          </a:xfrm>
          <a:prstGeom prst="rightBracket">
            <a:avLst/>
          </a:prstGeom>
          <a:ln w="12700">
            <a:solidFill>
              <a:srgbClr val="C00000"/>
            </a:solidFill>
            <a:prstDash val="sysDot"/>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4"/>
          <p:cNvSpPr>
            <a:spLocks noChangeArrowheads="1"/>
          </p:cNvSpPr>
          <p:nvPr/>
        </p:nvSpPr>
        <p:spPr bwMode="auto">
          <a:xfrm>
            <a:off x="457200" y="2971800"/>
            <a:ext cx="7075488" cy="523875"/>
          </a:xfrm>
          <a:prstGeom prst="rect">
            <a:avLst/>
          </a:prstGeom>
          <a:noFill/>
          <a:ln w="9525">
            <a:noFill/>
            <a:miter lim="800000"/>
            <a:headEnd/>
            <a:tailEnd/>
          </a:ln>
        </p:spPr>
        <p:txBody>
          <a:bodyPr wrap="none">
            <a:spAutoFit/>
          </a:bodyPr>
          <a:lstStyle/>
          <a:p>
            <a:pPr marL="514350" indent="-514350">
              <a:buClr>
                <a:srgbClr val="C00000"/>
              </a:buClr>
            </a:pPr>
            <a:r>
              <a:rPr lang="fr-FR" sz="2800" b="1">
                <a:solidFill>
                  <a:srgbClr val="C00000"/>
                </a:solidFill>
              </a:rPr>
              <a:t>4.</a:t>
            </a:r>
            <a:r>
              <a:rPr lang="en-US" sz="2800" b="1"/>
              <a:t> How do we construct the connection</a:t>
            </a:r>
            <a:r>
              <a:rPr lang="fr-FR" sz="2800" b="1"/>
              <a:t>?</a:t>
            </a:r>
          </a:p>
        </p:txBody>
      </p:sp>
      <p:sp>
        <p:nvSpPr>
          <p:cNvPr id="43010"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15E92188-1DBC-44C3-A343-0BF75DCD2B66}" type="slidenum">
              <a:rPr lang="en-US" sz="1200" b="1">
                <a:solidFill>
                  <a:srgbClr val="000000"/>
                </a:solidFill>
                <a:latin typeface="Calibri" pitchFamily="34" charset="0"/>
              </a:rPr>
              <a:pPr algn="r"/>
              <a:t>18</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necteur en arc 4"/>
          <p:cNvCxnSpPr/>
          <p:nvPr/>
        </p:nvCxnSpPr>
        <p:spPr>
          <a:xfrm rot="16200000" flipH="1">
            <a:off x="704850" y="3209926"/>
            <a:ext cx="4319587" cy="2881312"/>
          </a:xfrm>
          <a:prstGeom prst="curvedConnector3">
            <a:avLst>
              <a:gd name="adj1" fmla="val 50672"/>
            </a:avLst>
          </a:prstGeom>
          <a:ln>
            <a:prstDash val="sysDash"/>
            <a:tailEnd type="none"/>
          </a:ln>
        </p:spPr>
        <p:style>
          <a:lnRef idx="1">
            <a:schemeClr val="accent1"/>
          </a:lnRef>
          <a:fillRef idx="0">
            <a:schemeClr val="accent1"/>
          </a:fillRef>
          <a:effectRef idx="0">
            <a:schemeClr val="accent1"/>
          </a:effectRef>
          <a:fontRef idx="minor">
            <a:schemeClr val="tx1"/>
          </a:fontRef>
        </p:style>
      </p:cxnSp>
      <p:pic>
        <p:nvPicPr>
          <p:cNvPr id="1027" name="Picture 3" descr="C:\Users\J0024289\AppData\Local\Microsoft\Windows\Temporary Internet Files\Content.IE5\9CB43T9Y\MC900287267[1].wmf"/>
          <p:cNvPicPr>
            <a:picLocks noChangeAspect="1" noChangeArrowheads="1"/>
          </p:cNvPicPr>
          <p:nvPr/>
        </p:nvPicPr>
        <p:blipFill>
          <a:blip r:embed="rId3"/>
          <a:srcRect/>
          <a:stretch>
            <a:fillRect/>
          </a:stretch>
        </p:blipFill>
        <p:spPr bwMode="auto">
          <a:xfrm>
            <a:off x="992188" y="1770063"/>
            <a:ext cx="765175" cy="928687"/>
          </a:xfrm>
          <a:prstGeom prst="rect">
            <a:avLst/>
          </a:prstGeom>
          <a:noFill/>
          <a:ln w="9525">
            <a:noFill/>
            <a:miter lim="800000"/>
            <a:headEnd/>
            <a:tailEnd/>
          </a:ln>
        </p:spPr>
      </p:pic>
      <p:pic>
        <p:nvPicPr>
          <p:cNvPr id="1028" name="Picture 4" descr="C:\Users\J0024289\AppData\Local\Microsoft\Windows\Temporary Internet Files\Content.IE5\SR7I29VP\MC900280797[1].wmf"/>
          <p:cNvPicPr>
            <a:picLocks noChangeAspect="1" noChangeArrowheads="1"/>
          </p:cNvPicPr>
          <p:nvPr/>
        </p:nvPicPr>
        <p:blipFill>
          <a:blip r:embed="rId4"/>
          <a:srcRect/>
          <a:stretch>
            <a:fillRect/>
          </a:stretch>
        </p:blipFill>
        <p:spPr bwMode="auto">
          <a:xfrm>
            <a:off x="631825" y="1338263"/>
            <a:ext cx="1312863" cy="1425575"/>
          </a:xfrm>
          <a:prstGeom prst="rect">
            <a:avLst/>
          </a:prstGeom>
          <a:noFill/>
          <a:ln w="9525">
            <a:noFill/>
            <a:miter lim="800000"/>
            <a:headEnd/>
            <a:tailEnd/>
          </a:ln>
        </p:spPr>
      </p:pic>
      <p:pic>
        <p:nvPicPr>
          <p:cNvPr id="1029" name="Picture 5" descr="C:\Users\J0024289\AppData\Local\Microsoft\Windows\Temporary Internet Files\Content.IE5\WF76NLZP\MC900234422[1].wmf"/>
          <p:cNvPicPr>
            <a:picLocks noChangeAspect="1" noChangeArrowheads="1"/>
          </p:cNvPicPr>
          <p:nvPr/>
        </p:nvPicPr>
        <p:blipFill>
          <a:blip r:embed="rId5"/>
          <a:srcRect/>
          <a:stretch>
            <a:fillRect/>
          </a:stretch>
        </p:blipFill>
        <p:spPr bwMode="auto">
          <a:xfrm>
            <a:off x="381000" y="762000"/>
            <a:ext cx="2119313" cy="2317750"/>
          </a:xfrm>
          <a:prstGeom prst="rect">
            <a:avLst/>
          </a:prstGeom>
          <a:noFill/>
          <a:ln w="9525">
            <a:noFill/>
            <a:miter lim="800000"/>
            <a:headEnd/>
            <a:tailEnd/>
          </a:ln>
        </p:spPr>
      </p:pic>
      <p:cxnSp>
        <p:nvCxnSpPr>
          <p:cNvPr id="17" name="Connecteur droit 16"/>
          <p:cNvCxnSpPr/>
          <p:nvPr/>
        </p:nvCxnSpPr>
        <p:spPr>
          <a:xfrm flipV="1">
            <a:off x="1568450" y="3641725"/>
            <a:ext cx="288925" cy="144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flipV="1">
            <a:off x="1712913" y="3786188"/>
            <a:ext cx="215900" cy="144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flipV="1">
            <a:off x="1784350" y="3930650"/>
            <a:ext cx="288925" cy="160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V="1">
            <a:off x="1928813" y="4075113"/>
            <a:ext cx="287337" cy="168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flipV="1">
            <a:off x="2073275" y="4291013"/>
            <a:ext cx="287338"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V="1">
            <a:off x="2289175" y="4362450"/>
            <a:ext cx="215900" cy="21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flipV="1">
            <a:off x="2576513" y="4506913"/>
            <a:ext cx="144462" cy="21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flipV="1">
            <a:off x="2936875" y="4591050"/>
            <a:ext cx="144463" cy="274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flipV="1">
            <a:off x="3152775" y="4649788"/>
            <a:ext cx="144463" cy="21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flipV="1">
            <a:off x="3297238" y="4794250"/>
            <a:ext cx="215900" cy="144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flipV="1">
            <a:off x="3440113" y="4865688"/>
            <a:ext cx="288925" cy="217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flipV="1">
            <a:off x="3584575" y="5083175"/>
            <a:ext cx="215900" cy="142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flipV="1">
            <a:off x="3729038" y="5226050"/>
            <a:ext cx="215900" cy="144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V="1">
            <a:off x="3800475" y="5441950"/>
            <a:ext cx="288925" cy="144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flipV="1">
            <a:off x="3944938" y="5657850"/>
            <a:ext cx="287337" cy="73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flipV="1">
            <a:off x="4016375" y="5875338"/>
            <a:ext cx="215900" cy="71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flipV="1">
            <a:off x="4089400" y="6091238"/>
            <a:ext cx="287338" cy="71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flipV="1">
            <a:off x="4160838" y="6234113"/>
            <a:ext cx="287337" cy="73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4160838" y="6523038"/>
            <a:ext cx="287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4160838" y="6665913"/>
            <a:ext cx="287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a:off x="4160838" y="6810375"/>
            <a:ext cx="287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flipV="1">
            <a:off x="2720975" y="4578350"/>
            <a:ext cx="144463" cy="215900"/>
          </a:xfrm>
          <a:prstGeom prst="line">
            <a:avLst/>
          </a:prstGeom>
        </p:spPr>
        <p:style>
          <a:lnRef idx="1">
            <a:schemeClr val="accent1"/>
          </a:lnRef>
          <a:fillRef idx="0">
            <a:schemeClr val="accent1"/>
          </a:fillRef>
          <a:effectRef idx="0">
            <a:schemeClr val="accent1"/>
          </a:effectRef>
          <a:fontRef idx="minor">
            <a:schemeClr val="tx1"/>
          </a:fontRef>
        </p:style>
      </p:cxnSp>
      <p:sp>
        <p:nvSpPr>
          <p:cNvPr id="45083" name="ZoneTexte 66"/>
          <p:cNvSpPr txBox="1">
            <a:spLocks noChangeArrowheads="1"/>
          </p:cNvSpPr>
          <p:nvPr/>
        </p:nvSpPr>
        <p:spPr bwMode="auto">
          <a:xfrm>
            <a:off x="1497013" y="4649788"/>
            <a:ext cx="1079500" cy="369887"/>
          </a:xfrm>
          <a:prstGeom prst="rect">
            <a:avLst/>
          </a:prstGeom>
          <a:noFill/>
          <a:ln w="9525">
            <a:noFill/>
            <a:miter lim="800000"/>
            <a:headEnd/>
            <a:tailEnd/>
          </a:ln>
        </p:spPr>
        <p:txBody>
          <a:bodyPr>
            <a:spAutoFit/>
          </a:bodyPr>
          <a:lstStyle/>
          <a:p>
            <a:pPr algn="ctr"/>
            <a:r>
              <a:rPr lang="fr-FR" b="1">
                <a:solidFill>
                  <a:srgbClr val="C00000"/>
                </a:solidFill>
              </a:rPr>
              <a:t>MD</a:t>
            </a:r>
          </a:p>
        </p:txBody>
      </p:sp>
      <p:sp>
        <p:nvSpPr>
          <p:cNvPr id="68" name="ZoneTexte 67"/>
          <p:cNvSpPr txBox="1">
            <a:spLocks noChangeArrowheads="1"/>
          </p:cNvSpPr>
          <p:nvPr/>
        </p:nvSpPr>
        <p:spPr bwMode="auto">
          <a:xfrm>
            <a:off x="3325813" y="2511425"/>
            <a:ext cx="5665787" cy="954088"/>
          </a:xfrm>
          <a:prstGeom prst="rect">
            <a:avLst/>
          </a:prstGeom>
          <a:noFill/>
          <a:ln w="9525">
            <a:noFill/>
            <a:miter lim="800000"/>
            <a:headEnd/>
            <a:tailEnd/>
          </a:ln>
        </p:spPr>
        <p:txBody>
          <a:bodyPr>
            <a:spAutoFit/>
          </a:bodyPr>
          <a:lstStyle/>
          <a:p>
            <a:r>
              <a:rPr lang="fr-FR" sz="1400"/>
              <a:t>Use a single scale: MD</a:t>
            </a:r>
          </a:p>
          <a:p>
            <a:r>
              <a:rPr lang="fr-FR" sz="1400"/>
              <a:t>Make sure the origin of the log data is specified</a:t>
            </a:r>
          </a:p>
          <a:p>
            <a:r>
              <a:rPr lang="fr-FR" sz="1400"/>
              <a:t>Convert to Local CRS for RESQML</a:t>
            </a:r>
          </a:p>
          <a:p>
            <a:r>
              <a:rPr lang="fr-FR" sz="1400"/>
              <a:t>Choose sampling interval for each log type</a:t>
            </a:r>
          </a:p>
        </p:txBody>
      </p:sp>
      <p:sp>
        <p:nvSpPr>
          <p:cNvPr id="38" name="ZoneTexte 37"/>
          <p:cNvSpPr txBox="1">
            <a:spLocks noChangeArrowheads="1"/>
          </p:cNvSpPr>
          <p:nvPr/>
        </p:nvSpPr>
        <p:spPr bwMode="auto">
          <a:xfrm>
            <a:off x="3097213" y="1862138"/>
            <a:ext cx="6024562" cy="646112"/>
          </a:xfrm>
          <a:prstGeom prst="rect">
            <a:avLst/>
          </a:prstGeom>
          <a:noFill/>
          <a:ln w="9525">
            <a:noFill/>
            <a:miter lim="800000"/>
            <a:headEnd/>
            <a:tailEnd/>
          </a:ln>
        </p:spPr>
        <p:txBody>
          <a:bodyPr wrap="none">
            <a:spAutoFit/>
          </a:bodyPr>
          <a:lstStyle/>
          <a:p>
            <a:r>
              <a:rPr lang="fr-FR" b="1">
                <a:solidFill>
                  <a:srgbClr val="C00000"/>
                </a:solidFill>
              </a:rPr>
              <a:t>1.  </a:t>
            </a:r>
            <a:r>
              <a:rPr lang="fr-FR" b="1"/>
              <a:t>Create a permanent reference geometry: </a:t>
            </a:r>
          </a:p>
          <a:p>
            <a:r>
              <a:rPr lang="fr-FR" b="1"/>
              <a:t>     the Wellbore Frame along the Wellbore Trajectory</a:t>
            </a:r>
          </a:p>
        </p:txBody>
      </p:sp>
      <p:sp>
        <p:nvSpPr>
          <p:cNvPr id="39" name="ZoneTexte 38"/>
          <p:cNvSpPr txBox="1">
            <a:spLocks noChangeArrowheads="1"/>
          </p:cNvSpPr>
          <p:nvPr/>
        </p:nvSpPr>
        <p:spPr bwMode="auto">
          <a:xfrm>
            <a:off x="3097213" y="3549650"/>
            <a:ext cx="5446712" cy="369888"/>
          </a:xfrm>
          <a:prstGeom prst="rect">
            <a:avLst/>
          </a:prstGeom>
          <a:noFill/>
          <a:ln w="9525">
            <a:noFill/>
            <a:miter lim="800000"/>
            <a:headEnd/>
            <a:tailEnd/>
          </a:ln>
        </p:spPr>
        <p:txBody>
          <a:bodyPr wrap="none">
            <a:spAutoFit/>
          </a:bodyPr>
          <a:lstStyle/>
          <a:p>
            <a:r>
              <a:rPr lang="fr-FR" b="1">
                <a:solidFill>
                  <a:srgbClr val="C00000"/>
                </a:solidFill>
              </a:rPr>
              <a:t>2.  </a:t>
            </a:r>
            <a:r>
              <a:rPr lang="fr-FR" b="1"/>
              <a:t>Attach Properties to this reference geometry:</a:t>
            </a:r>
          </a:p>
        </p:txBody>
      </p:sp>
      <p:sp>
        <p:nvSpPr>
          <p:cNvPr id="41" name="ZoneTexte 40"/>
          <p:cNvSpPr txBox="1">
            <a:spLocks noChangeArrowheads="1"/>
          </p:cNvSpPr>
          <p:nvPr/>
        </p:nvSpPr>
        <p:spPr bwMode="auto">
          <a:xfrm>
            <a:off x="3325813" y="3959225"/>
            <a:ext cx="5513387" cy="307975"/>
          </a:xfrm>
          <a:prstGeom prst="rect">
            <a:avLst/>
          </a:prstGeom>
          <a:noFill/>
          <a:ln w="9525">
            <a:noFill/>
            <a:miter lim="800000"/>
            <a:headEnd/>
            <a:tailEnd/>
          </a:ln>
        </p:spPr>
        <p:txBody>
          <a:bodyPr>
            <a:spAutoFit/>
          </a:bodyPr>
          <a:lstStyle/>
          <a:p>
            <a:r>
              <a:rPr lang="fr-FR" sz="1400"/>
              <a:t> Properties may be on the ticks (nodes), or between ticks (intervals) </a:t>
            </a:r>
          </a:p>
        </p:txBody>
      </p:sp>
      <p:sp>
        <p:nvSpPr>
          <p:cNvPr id="45088" name="Titre 1"/>
          <p:cNvSpPr txBox="1">
            <a:spLocks/>
          </p:cNvSpPr>
          <p:nvPr/>
        </p:nvSpPr>
        <p:spPr bwMode="auto">
          <a:xfrm>
            <a:off x="457200" y="274638"/>
            <a:ext cx="8305800" cy="868362"/>
          </a:xfrm>
          <a:prstGeom prst="rect">
            <a:avLst/>
          </a:prstGeom>
          <a:noFill/>
          <a:ln w="9525">
            <a:noFill/>
            <a:miter lim="800000"/>
            <a:headEnd/>
            <a:tailEnd/>
          </a:ln>
        </p:spPr>
        <p:txBody>
          <a:bodyPr/>
          <a:lstStyle/>
          <a:p>
            <a:pPr marL="514350" indent="-514350" defTabSz="457200" eaLnBrk="0" hangingPunct="0">
              <a:buClr>
                <a:srgbClr val="C00000"/>
              </a:buClr>
            </a:pPr>
            <a:r>
              <a:rPr lang="fr-FR" sz="2800" b="1">
                <a:solidFill>
                  <a:srgbClr val="C00000"/>
                </a:solidFill>
              </a:rPr>
              <a:t>4.1</a:t>
            </a:r>
            <a:r>
              <a:rPr lang="fr-FR" sz="2800" b="1"/>
              <a:t> From the Driller to the Reservoir Engineer</a:t>
            </a:r>
            <a:endParaRPr lang="en-US" sz="2800" b="1">
              <a:solidFill>
                <a:srgbClr val="C00000"/>
              </a:solidFill>
            </a:endParaRPr>
          </a:p>
        </p:txBody>
      </p:sp>
      <p:sp>
        <p:nvSpPr>
          <p:cNvPr id="45089"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65D9AEC0-1303-4BD4-AD99-BCCC6D9B4088}" type="slidenum">
              <a:rPr lang="en-US" sz="1200" b="1">
                <a:solidFill>
                  <a:srgbClr val="000000"/>
                </a:solidFill>
                <a:latin typeface="Calibri" pitchFamily="34" charset="0"/>
              </a:rPr>
              <a:pPr algn="r"/>
              <a:t>19</a:t>
            </a:fld>
            <a:endParaRPr lang="en-US" sz="1200" b="1">
              <a:solidFill>
                <a:srgbClr val="00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additive="base">
                                        <p:cTn id="7" dur="500" fill="hold"/>
                                        <p:tgtEl>
                                          <p:spTgt spid="1027"/>
                                        </p:tgtEl>
                                        <p:attrNameLst>
                                          <p:attrName>ppt_x</p:attrName>
                                        </p:attrNameLst>
                                      </p:cBhvr>
                                      <p:tavLst>
                                        <p:tav tm="0">
                                          <p:val>
                                            <p:strVal val="#ppt_x"/>
                                          </p:val>
                                        </p:tav>
                                        <p:tav tm="100000">
                                          <p:val>
                                            <p:strVal val="#ppt_x"/>
                                          </p:val>
                                        </p:tav>
                                      </p:tavLst>
                                    </p:anim>
                                    <p:anim calcmode="lin" valueType="num">
                                      <p:cBhvr additive="base">
                                        <p:cTn id="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27"/>
                                        </p:tgtEl>
                                        <p:attrNameLst>
                                          <p:attrName>ppt_x</p:attrName>
                                        </p:attrNameLst>
                                      </p:cBhvr>
                                      <p:tavLst>
                                        <p:tav tm="0">
                                          <p:val>
                                            <p:strVal val="ppt_x"/>
                                          </p:val>
                                        </p:tav>
                                        <p:tav tm="100000">
                                          <p:val>
                                            <p:strVal val="ppt_x"/>
                                          </p:val>
                                        </p:tav>
                                      </p:tavLst>
                                    </p:anim>
                                    <p:anim calcmode="lin" valueType="num">
                                      <p:cBhvr additive="base">
                                        <p:cTn id="13" dur="500"/>
                                        <p:tgtEl>
                                          <p:spTgt spid="1027"/>
                                        </p:tgtEl>
                                        <p:attrNameLst>
                                          <p:attrName>ppt_y</p:attrName>
                                        </p:attrNameLst>
                                      </p:cBhvr>
                                      <p:tavLst>
                                        <p:tav tm="0">
                                          <p:val>
                                            <p:strVal val="ppt_y"/>
                                          </p:val>
                                        </p:tav>
                                        <p:tav tm="100000">
                                          <p:val>
                                            <p:strVal val="1+ppt_h/2"/>
                                          </p:val>
                                        </p:tav>
                                      </p:tavLst>
                                    </p:anim>
                                    <p:set>
                                      <p:cBhvr>
                                        <p:cTn id="14" dur="1" fill="hold">
                                          <p:stCondLst>
                                            <p:cond delay="499"/>
                                          </p:stCondLst>
                                        </p:cTn>
                                        <p:tgtEl>
                                          <p:spTgt spid="102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ppt_x"/>
                                          </p:val>
                                        </p:tav>
                                        <p:tav tm="100000">
                                          <p:val>
                                            <p:strVal val="#ppt_x"/>
                                          </p:val>
                                        </p:tav>
                                      </p:tavLst>
                                    </p:anim>
                                    <p:anim calcmode="lin" valueType="num">
                                      <p:cBhvr additive="base">
                                        <p:cTn id="20"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1028"/>
                                        </p:tgtEl>
                                        <p:attrNameLst>
                                          <p:attrName>ppt_x</p:attrName>
                                        </p:attrNameLst>
                                      </p:cBhvr>
                                      <p:tavLst>
                                        <p:tav tm="0">
                                          <p:val>
                                            <p:strVal val="ppt_x"/>
                                          </p:val>
                                        </p:tav>
                                        <p:tav tm="100000">
                                          <p:val>
                                            <p:strVal val="ppt_x"/>
                                          </p:val>
                                        </p:tav>
                                      </p:tavLst>
                                    </p:anim>
                                    <p:anim calcmode="lin" valueType="num">
                                      <p:cBhvr additive="base">
                                        <p:cTn id="25" dur="500"/>
                                        <p:tgtEl>
                                          <p:spTgt spid="1028"/>
                                        </p:tgtEl>
                                        <p:attrNameLst>
                                          <p:attrName>ppt_y</p:attrName>
                                        </p:attrNameLst>
                                      </p:cBhvr>
                                      <p:tavLst>
                                        <p:tav tm="0">
                                          <p:val>
                                            <p:strVal val="ppt_y"/>
                                          </p:val>
                                        </p:tav>
                                        <p:tav tm="100000">
                                          <p:val>
                                            <p:strVal val="1+ppt_h/2"/>
                                          </p:val>
                                        </p:tav>
                                      </p:tavLst>
                                    </p:anim>
                                    <p:set>
                                      <p:cBhvr>
                                        <p:cTn id="26" dur="1" fill="hold">
                                          <p:stCondLst>
                                            <p:cond delay="499"/>
                                          </p:stCondLst>
                                        </p:cTn>
                                        <p:tgtEl>
                                          <p:spTgt spid="10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29"/>
                                        </p:tgtEl>
                                        <p:attrNameLst>
                                          <p:attrName>style.visibility</p:attrName>
                                        </p:attrNameLst>
                                      </p:cBhvr>
                                      <p:to>
                                        <p:strVal val="visible"/>
                                      </p:to>
                                    </p:set>
                                    <p:anim calcmode="lin" valueType="num">
                                      <p:cBhvr additive="base">
                                        <p:cTn id="31" dur="500" fill="hold"/>
                                        <p:tgtEl>
                                          <p:spTgt spid="1029"/>
                                        </p:tgtEl>
                                        <p:attrNameLst>
                                          <p:attrName>ppt_x</p:attrName>
                                        </p:attrNameLst>
                                      </p:cBhvr>
                                      <p:tavLst>
                                        <p:tav tm="0">
                                          <p:val>
                                            <p:strVal val="#ppt_x"/>
                                          </p:val>
                                        </p:tav>
                                        <p:tav tm="100000">
                                          <p:val>
                                            <p:strVal val="#ppt_x"/>
                                          </p:val>
                                        </p:tav>
                                      </p:tavLst>
                                    </p:anim>
                                    <p:anim calcmode="lin" valueType="num">
                                      <p:cBhvr additive="base">
                                        <p:cTn id="32"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1000" fill="hold"/>
                                        <p:tgtEl>
                                          <p:spTgt spid="38"/>
                                        </p:tgtEl>
                                        <p:attrNameLst>
                                          <p:attrName>ppt_w</p:attrName>
                                        </p:attrNameLst>
                                      </p:cBhvr>
                                      <p:tavLst>
                                        <p:tav tm="0">
                                          <p:val>
                                            <p:strVal val="#ppt_w*0.70"/>
                                          </p:val>
                                        </p:tav>
                                        <p:tav tm="100000">
                                          <p:val>
                                            <p:strVal val="#ppt_w"/>
                                          </p:val>
                                        </p:tav>
                                      </p:tavLst>
                                    </p:anim>
                                    <p:anim calcmode="lin" valueType="num">
                                      <p:cBhvr>
                                        <p:cTn id="38" dur="1000" fill="hold"/>
                                        <p:tgtEl>
                                          <p:spTgt spid="38"/>
                                        </p:tgtEl>
                                        <p:attrNameLst>
                                          <p:attrName>ppt_h</p:attrName>
                                        </p:attrNameLst>
                                      </p:cBhvr>
                                      <p:tavLst>
                                        <p:tav tm="0">
                                          <p:val>
                                            <p:strVal val="#ppt_h"/>
                                          </p:val>
                                        </p:tav>
                                        <p:tav tm="100000">
                                          <p:val>
                                            <p:strVal val="#ppt_h"/>
                                          </p:val>
                                        </p:tav>
                                      </p:tavLst>
                                    </p:anim>
                                    <p:animEffect transition="in" filter="fade">
                                      <p:cBhvr>
                                        <p:cTn id="39" dur="1000"/>
                                        <p:tgtEl>
                                          <p:spTgt spid="38"/>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p:cTn id="42" dur="1000" fill="hold"/>
                                        <p:tgtEl>
                                          <p:spTgt spid="68"/>
                                        </p:tgtEl>
                                        <p:attrNameLst>
                                          <p:attrName>ppt_w</p:attrName>
                                        </p:attrNameLst>
                                      </p:cBhvr>
                                      <p:tavLst>
                                        <p:tav tm="0">
                                          <p:val>
                                            <p:strVal val="#ppt_w*0.70"/>
                                          </p:val>
                                        </p:tav>
                                        <p:tav tm="100000">
                                          <p:val>
                                            <p:strVal val="#ppt_w"/>
                                          </p:val>
                                        </p:tav>
                                      </p:tavLst>
                                    </p:anim>
                                    <p:anim calcmode="lin" valueType="num">
                                      <p:cBhvr>
                                        <p:cTn id="43" dur="1000" fill="hold"/>
                                        <p:tgtEl>
                                          <p:spTgt spid="68"/>
                                        </p:tgtEl>
                                        <p:attrNameLst>
                                          <p:attrName>ppt_h</p:attrName>
                                        </p:attrNameLst>
                                      </p:cBhvr>
                                      <p:tavLst>
                                        <p:tav tm="0">
                                          <p:val>
                                            <p:strVal val="#ppt_h"/>
                                          </p:val>
                                        </p:tav>
                                        <p:tav tm="100000">
                                          <p:val>
                                            <p:strVal val="#ppt_h"/>
                                          </p:val>
                                        </p:tav>
                                      </p:tavLst>
                                    </p:anim>
                                    <p:animEffect transition="in" filter="fade">
                                      <p:cBhvr>
                                        <p:cTn id="44" dur="10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 calcmode="lin" valueType="num">
                                      <p:cBhvr>
                                        <p:cTn id="49" dur="1000" fill="hold"/>
                                        <p:tgtEl>
                                          <p:spTgt spid="39"/>
                                        </p:tgtEl>
                                        <p:attrNameLst>
                                          <p:attrName>ppt_w</p:attrName>
                                        </p:attrNameLst>
                                      </p:cBhvr>
                                      <p:tavLst>
                                        <p:tav tm="0">
                                          <p:val>
                                            <p:strVal val="#ppt_w*0.70"/>
                                          </p:val>
                                        </p:tav>
                                        <p:tav tm="100000">
                                          <p:val>
                                            <p:strVal val="#ppt_w"/>
                                          </p:val>
                                        </p:tav>
                                      </p:tavLst>
                                    </p:anim>
                                    <p:anim calcmode="lin" valueType="num">
                                      <p:cBhvr>
                                        <p:cTn id="50" dur="1000" fill="hold"/>
                                        <p:tgtEl>
                                          <p:spTgt spid="39"/>
                                        </p:tgtEl>
                                        <p:attrNameLst>
                                          <p:attrName>ppt_h</p:attrName>
                                        </p:attrNameLst>
                                      </p:cBhvr>
                                      <p:tavLst>
                                        <p:tav tm="0">
                                          <p:val>
                                            <p:strVal val="#ppt_h"/>
                                          </p:val>
                                        </p:tav>
                                        <p:tav tm="100000">
                                          <p:val>
                                            <p:strVal val="#ppt_h"/>
                                          </p:val>
                                        </p:tav>
                                      </p:tavLst>
                                    </p:anim>
                                    <p:animEffect transition="in" filter="fade">
                                      <p:cBhvr>
                                        <p:cTn id="51" dur="1000"/>
                                        <p:tgtEl>
                                          <p:spTgt spid="39"/>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 calcmode="lin" valueType="num">
                                      <p:cBhvr>
                                        <p:cTn id="54" dur="1000" fill="hold"/>
                                        <p:tgtEl>
                                          <p:spTgt spid="41"/>
                                        </p:tgtEl>
                                        <p:attrNameLst>
                                          <p:attrName>ppt_w</p:attrName>
                                        </p:attrNameLst>
                                      </p:cBhvr>
                                      <p:tavLst>
                                        <p:tav tm="0">
                                          <p:val>
                                            <p:strVal val="#ppt_w*0.70"/>
                                          </p:val>
                                        </p:tav>
                                        <p:tav tm="100000">
                                          <p:val>
                                            <p:strVal val="#ppt_w"/>
                                          </p:val>
                                        </p:tav>
                                      </p:tavLst>
                                    </p:anim>
                                    <p:anim calcmode="lin" valueType="num">
                                      <p:cBhvr>
                                        <p:cTn id="55" dur="1000" fill="hold"/>
                                        <p:tgtEl>
                                          <p:spTgt spid="41"/>
                                        </p:tgtEl>
                                        <p:attrNameLst>
                                          <p:attrName>ppt_h</p:attrName>
                                        </p:attrNameLst>
                                      </p:cBhvr>
                                      <p:tavLst>
                                        <p:tav tm="0">
                                          <p:val>
                                            <p:strVal val="#ppt_h"/>
                                          </p:val>
                                        </p:tav>
                                        <p:tav tm="100000">
                                          <p:val>
                                            <p:strVal val="#ppt_h"/>
                                          </p:val>
                                        </p:tav>
                                      </p:tavLst>
                                    </p:anim>
                                    <p:animEffect transition="in" filter="fade">
                                      <p:cBhvr>
                                        <p:cTn id="56"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8" grpId="0"/>
      <p:bldP spid="39" grpId="0"/>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re 1"/>
          <p:cNvSpPr>
            <a:spLocks noGrp="1"/>
          </p:cNvSpPr>
          <p:nvPr>
            <p:ph type="title" idx="4294967295"/>
          </p:nvPr>
        </p:nvSpPr>
        <p:spPr bwMode="auto">
          <a:xfrm>
            <a:off x="457200" y="274638"/>
            <a:ext cx="8218488" cy="635000"/>
          </a:xfrm>
          <a:prstGeom prst="rect">
            <a:avLst/>
          </a:prstGeom>
          <a:noFill/>
          <a:ln>
            <a:miter lim="800000"/>
            <a:headEnd/>
            <a:tailEnd/>
          </a:ln>
        </p:spPr>
        <p:txBody>
          <a:bodyPr/>
          <a:lstStyle/>
          <a:p>
            <a:pPr algn="l"/>
            <a:r>
              <a:rPr lang="en-US" sz="2800" b="1" smtClean="0">
                <a:latin typeface="Arial" charset="0"/>
                <a:ea typeface="ＭＳ Ｐゴシック" pitchFamily="34" charset="-128"/>
                <a:cs typeface="Arial" charset="0"/>
              </a:rPr>
              <a:t>Overview</a:t>
            </a:r>
          </a:p>
        </p:txBody>
      </p:sp>
      <p:sp>
        <p:nvSpPr>
          <p:cNvPr id="12290" name="Espace réservé du texte 3"/>
          <p:cNvSpPr>
            <a:spLocks noGrp="1"/>
          </p:cNvSpPr>
          <p:nvPr>
            <p:ph type="body" sz="quarter" idx="4294967295"/>
          </p:nvPr>
        </p:nvSpPr>
        <p:spPr bwMode="auto">
          <a:xfrm>
            <a:off x="457200" y="1125538"/>
            <a:ext cx="8218488" cy="5040312"/>
          </a:xfrm>
          <a:prstGeom prst="rect">
            <a:avLst/>
          </a:prstGeom>
          <a:noFill/>
          <a:ln>
            <a:miter lim="800000"/>
            <a:headEnd/>
            <a:tailEnd/>
          </a:ln>
        </p:spPr>
        <p:txBody>
          <a:bodyPr/>
          <a:lstStyle/>
          <a:p>
            <a:pPr marL="514350" indent="-514350">
              <a:buClr>
                <a:srgbClr val="C00000"/>
              </a:buClr>
              <a:buFont typeface="Calibri" pitchFamily="34" charset="0"/>
              <a:buAutoNum type="arabicPeriod"/>
            </a:pPr>
            <a:r>
              <a:rPr lang="en-US" smtClean="0">
                <a:ea typeface="ＭＳ Ｐゴシック" pitchFamily="34" charset="-128"/>
              </a:rPr>
              <a:t>What is the problem?</a:t>
            </a:r>
          </a:p>
          <a:p>
            <a:pPr marL="514350" indent="-514350">
              <a:buClr>
                <a:srgbClr val="C00000"/>
              </a:buClr>
              <a:buFont typeface="Calibri" pitchFamily="34" charset="0"/>
              <a:buAutoNum type="arabicPeriod"/>
            </a:pPr>
            <a:r>
              <a:rPr lang="en-US" smtClean="0">
                <a:ea typeface="ＭＳ Ｐゴシック" pitchFamily="34" charset="-128"/>
              </a:rPr>
              <a:t>Why is RESQML useful?</a:t>
            </a:r>
          </a:p>
          <a:p>
            <a:pPr marL="514350" indent="-514350">
              <a:buClr>
                <a:srgbClr val="C00000"/>
              </a:buClr>
              <a:buFont typeface="Calibri" pitchFamily="34" charset="0"/>
              <a:buAutoNum type="arabicPeriod"/>
            </a:pPr>
            <a:r>
              <a:rPr lang="en-US" smtClean="0">
                <a:ea typeface="ＭＳ Ｐゴシック" pitchFamily="34" charset="-128"/>
              </a:rPr>
              <a:t>Why is WITSML part of it?</a:t>
            </a:r>
          </a:p>
          <a:p>
            <a:pPr marL="514350" indent="-514350">
              <a:buClr>
                <a:srgbClr val="C00000"/>
              </a:buClr>
              <a:buFont typeface="Calibri" pitchFamily="34" charset="0"/>
              <a:buAutoNum type="arabicPeriod"/>
            </a:pPr>
            <a:r>
              <a:rPr lang="en-US" smtClean="0">
                <a:ea typeface="ＭＳ Ｐゴシック" pitchFamily="34" charset="-128"/>
              </a:rPr>
              <a:t>How do we construct the connection?</a:t>
            </a:r>
          </a:p>
          <a:p>
            <a:pPr marL="514350" indent="-514350">
              <a:buClr>
                <a:srgbClr val="C00000"/>
              </a:buClr>
              <a:buFont typeface="Calibri" pitchFamily="34" charset="0"/>
              <a:buAutoNum type="arabicPeriod"/>
            </a:pPr>
            <a:r>
              <a:rPr lang="en-US" smtClean="0">
                <a:ea typeface="ＭＳ Ｐゴシック" pitchFamily="34" charset="-128"/>
              </a:rPr>
              <a:t>This is a REVOLUTION</a:t>
            </a:r>
          </a:p>
          <a:p>
            <a:pPr marL="514350" indent="-514350">
              <a:buClr>
                <a:srgbClr val="C00000"/>
              </a:buClr>
              <a:buFont typeface="Calibri" pitchFamily="34" charset="0"/>
              <a:buAutoNum type="arabicPeriod"/>
            </a:pPr>
            <a:r>
              <a:rPr lang="en-US" smtClean="0">
                <a:ea typeface="ＭＳ Ｐゴシック" pitchFamily="34" charset="-128"/>
              </a:rPr>
              <a:t>Next steps</a:t>
            </a:r>
          </a:p>
          <a:p>
            <a:pPr marL="514350" indent="-514350">
              <a:buClr>
                <a:srgbClr val="C00000"/>
              </a:buClr>
              <a:buFont typeface="Calibri" pitchFamily="34" charset="0"/>
              <a:buAutoNum type="arabicPeriod"/>
            </a:pPr>
            <a:endParaRPr lang="fr-FR" smtClean="0">
              <a:ea typeface="ＭＳ Ｐゴシック" pitchFamily="34" charset="-128"/>
            </a:endParaRPr>
          </a:p>
        </p:txBody>
      </p:sp>
      <p:sp>
        <p:nvSpPr>
          <p:cNvPr id="12291"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A53E7606-9F71-426C-BA6A-DBD7429513DE}" type="slidenum">
              <a:rPr lang="en-US" sz="1200" b="1">
                <a:solidFill>
                  <a:srgbClr val="000000"/>
                </a:solidFill>
                <a:latin typeface="Calibri" pitchFamily="34" charset="0"/>
              </a:rPr>
              <a:pPr algn="r"/>
              <a:t>2</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8"/>
          <p:cNvSpPr txBox="1">
            <a:spLocks/>
          </p:cNvSpPr>
          <p:nvPr/>
        </p:nvSpPr>
        <p:spPr bwMode="auto">
          <a:xfrm>
            <a:off x="457200" y="1143000"/>
            <a:ext cx="8382000" cy="533400"/>
          </a:xfrm>
          <a:prstGeom prst="rect">
            <a:avLst/>
          </a:prstGeom>
          <a:noFill/>
          <a:ln w="9525">
            <a:noFill/>
            <a:miter lim="800000"/>
            <a:headEnd/>
            <a:tailEnd/>
          </a:ln>
        </p:spPr>
        <p:txBody>
          <a:bodyPr/>
          <a:lstStyle/>
          <a:p>
            <a:pPr algn="ctr" defTabSz="457200"/>
            <a:endParaRPr lang="fr-FR" sz="2800" b="1"/>
          </a:p>
        </p:txBody>
      </p:sp>
      <p:sp>
        <p:nvSpPr>
          <p:cNvPr id="47106" name="Title 8"/>
          <p:cNvSpPr txBox="1">
            <a:spLocks/>
          </p:cNvSpPr>
          <p:nvPr/>
        </p:nvSpPr>
        <p:spPr bwMode="auto">
          <a:xfrm>
            <a:off x="533400" y="1447800"/>
            <a:ext cx="8382000" cy="4191000"/>
          </a:xfrm>
          <a:prstGeom prst="rect">
            <a:avLst/>
          </a:prstGeom>
          <a:noFill/>
          <a:ln w="9525">
            <a:noFill/>
            <a:miter lim="800000"/>
            <a:headEnd/>
            <a:tailEnd/>
          </a:ln>
        </p:spPr>
        <p:txBody>
          <a:bodyPr/>
          <a:lstStyle/>
          <a:p>
            <a:pPr algn="ctr" defTabSz="457200"/>
            <a:endParaRPr lang="fr-FR" sz="2000">
              <a:solidFill>
                <a:srgbClr val="000000"/>
              </a:solidFill>
            </a:endParaRPr>
          </a:p>
        </p:txBody>
      </p:sp>
      <p:sp>
        <p:nvSpPr>
          <p:cNvPr id="68" name="Rectangle 67"/>
          <p:cNvSpPr/>
          <p:nvPr/>
        </p:nvSpPr>
        <p:spPr>
          <a:xfrm>
            <a:off x="7696200" y="1676400"/>
            <a:ext cx="990600" cy="4114800"/>
          </a:xfrm>
          <a:prstGeom prst="rect">
            <a:avLst/>
          </a:prstGeom>
          <a:blipFill dpi="0" rotWithShape="1">
            <a:blip r:embed="rId3" cstate="print">
              <a:alphaModFix amt="63000"/>
            </a:blip>
            <a:srcRect/>
            <a:tile tx="0" ty="0" sx="100000" sy="100000" flip="none" algn="tl"/>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cs typeface="Arial" charset="0"/>
            </a:endParaRPr>
          </a:p>
        </p:txBody>
      </p:sp>
      <p:sp>
        <p:nvSpPr>
          <p:cNvPr id="69" name="Rectangle 68"/>
          <p:cNvSpPr/>
          <p:nvPr/>
        </p:nvSpPr>
        <p:spPr>
          <a:xfrm>
            <a:off x="5943600" y="1676400"/>
            <a:ext cx="990600" cy="4114800"/>
          </a:xfrm>
          <a:prstGeom prst="rect">
            <a:avLst/>
          </a:prstGeom>
          <a:blipFill dpi="0" rotWithShape="1">
            <a:blip r:embed="rId3" cstate="print">
              <a:alphaModFix amt="63000"/>
            </a:blip>
            <a:srcRect/>
            <a:tile tx="0" ty="0" sx="100000" sy="100000" flip="none" algn="tl"/>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cs typeface="Arial" charset="0"/>
            </a:endParaRPr>
          </a:p>
        </p:txBody>
      </p:sp>
      <p:sp>
        <p:nvSpPr>
          <p:cNvPr id="70" name="Rectangle 69"/>
          <p:cNvSpPr/>
          <p:nvPr/>
        </p:nvSpPr>
        <p:spPr>
          <a:xfrm>
            <a:off x="2438400" y="1676400"/>
            <a:ext cx="2895600" cy="4191000"/>
          </a:xfrm>
          <a:prstGeom prst="rect">
            <a:avLst/>
          </a:prstGeom>
          <a:gradFill flip="none" rotWithShape="1">
            <a:gsLst>
              <a:gs pos="4000">
                <a:schemeClr val="tx1">
                  <a:lumMod val="50000"/>
                  <a:lumOff val="50000"/>
                </a:schemeClr>
              </a:gs>
              <a:gs pos="51000">
                <a:schemeClr val="accent6">
                  <a:lumMod val="20000"/>
                  <a:lumOff val="80000"/>
                  <a:alpha val="98000"/>
                </a:schemeClr>
              </a:gs>
            </a:gsLst>
            <a:lin ang="162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cs typeface="Arial" charset="0"/>
            </a:endParaRPr>
          </a:p>
        </p:txBody>
      </p:sp>
      <p:sp>
        <p:nvSpPr>
          <p:cNvPr id="71" name="Rectangle 70"/>
          <p:cNvSpPr/>
          <p:nvPr/>
        </p:nvSpPr>
        <p:spPr>
          <a:xfrm>
            <a:off x="762000" y="1676400"/>
            <a:ext cx="1066800" cy="4191000"/>
          </a:xfrm>
          <a:prstGeom prst="rect">
            <a:avLst/>
          </a:prstGeom>
          <a:gradFill flip="none" rotWithShape="1">
            <a:gsLst>
              <a:gs pos="0">
                <a:srgbClr val="0070C0"/>
              </a:gs>
              <a:gs pos="50000">
                <a:schemeClr val="accent1">
                  <a:tint val="44500"/>
                  <a:satMod val="160000"/>
                </a:schemeClr>
              </a:gs>
            </a:gsLst>
            <a:lin ang="16200000" scaled="1"/>
            <a:tileRect/>
          </a:gradFill>
          <a:ln>
            <a:noFill/>
          </a:ln>
          <a:effectLst>
            <a:outerShdw blurRad="88900" dist="76200" dir="8400000" algn="tl"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cs typeface="Arial" charset="0"/>
            </a:endParaRPr>
          </a:p>
        </p:txBody>
      </p:sp>
      <p:cxnSp>
        <p:nvCxnSpPr>
          <p:cNvPr id="72" name="Straight Connector 2"/>
          <p:cNvCxnSpPr/>
          <p:nvPr/>
        </p:nvCxnSpPr>
        <p:spPr>
          <a:xfrm>
            <a:off x="3844925" y="1828800"/>
            <a:ext cx="0" cy="3581400"/>
          </a:xfrm>
          <a:prstGeom prst="line">
            <a:avLst/>
          </a:prstGeom>
          <a:ln w="57150">
            <a:solidFill>
              <a:srgbClr val="FF0000"/>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7112" name="Groupe 72"/>
          <p:cNvGrpSpPr>
            <a:grpSpLocks/>
          </p:cNvGrpSpPr>
          <p:nvPr/>
        </p:nvGrpSpPr>
        <p:grpSpPr bwMode="auto">
          <a:xfrm>
            <a:off x="3727450" y="2133600"/>
            <a:ext cx="234950" cy="2744788"/>
            <a:chOff x="3727866" y="2133600"/>
            <a:chExt cx="234534" cy="2744372"/>
          </a:xfrm>
        </p:grpSpPr>
        <p:sp>
          <p:nvSpPr>
            <p:cNvPr id="74" name="Oval 3"/>
            <p:cNvSpPr/>
            <p:nvPr/>
          </p:nvSpPr>
          <p:spPr>
            <a:xfrm>
              <a:off x="3732628" y="2133600"/>
              <a:ext cx="229772" cy="229772"/>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75" name="Oval 4"/>
            <p:cNvSpPr/>
            <p:nvPr/>
          </p:nvSpPr>
          <p:spPr>
            <a:xfrm>
              <a:off x="3727866" y="2971800"/>
              <a:ext cx="233362" cy="229772"/>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76" name="Oval 5"/>
            <p:cNvSpPr/>
            <p:nvPr/>
          </p:nvSpPr>
          <p:spPr>
            <a:xfrm>
              <a:off x="3727866" y="3733800"/>
              <a:ext cx="233362" cy="230481"/>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77" name="Oval 6"/>
            <p:cNvSpPr/>
            <p:nvPr/>
          </p:nvSpPr>
          <p:spPr>
            <a:xfrm>
              <a:off x="3727866" y="4648200"/>
              <a:ext cx="233362" cy="229772"/>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dirty="0">
                <a:solidFill>
                  <a:schemeClr val="accent6">
                    <a:lumMod val="75000"/>
                  </a:schemeClr>
                </a:solidFill>
                <a:cs typeface="Arial" charset="0"/>
              </a:endParaRPr>
            </a:p>
          </p:txBody>
        </p:sp>
      </p:grpSp>
      <p:sp>
        <p:nvSpPr>
          <p:cNvPr id="78" name="Right Brace 8"/>
          <p:cNvSpPr/>
          <p:nvPr/>
        </p:nvSpPr>
        <p:spPr>
          <a:xfrm>
            <a:off x="3995738" y="2362200"/>
            <a:ext cx="195262" cy="7620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cs typeface="Arial" charset="0"/>
            </a:endParaRPr>
          </a:p>
        </p:txBody>
      </p:sp>
      <p:sp>
        <p:nvSpPr>
          <p:cNvPr id="47114" name="TextBox 9"/>
          <p:cNvSpPr txBox="1">
            <a:spLocks noChangeArrowheads="1"/>
          </p:cNvSpPr>
          <p:nvPr/>
        </p:nvSpPr>
        <p:spPr bwMode="auto">
          <a:xfrm>
            <a:off x="4191000" y="2590800"/>
            <a:ext cx="1065213" cy="307975"/>
          </a:xfrm>
          <a:prstGeom prst="rect">
            <a:avLst/>
          </a:prstGeom>
          <a:noFill/>
          <a:ln w="9525">
            <a:noFill/>
            <a:miter lim="800000"/>
            <a:headEnd/>
            <a:tailEnd/>
          </a:ln>
        </p:spPr>
        <p:txBody>
          <a:bodyPr wrap="none">
            <a:spAutoFit/>
          </a:bodyPr>
          <a:lstStyle/>
          <a:p>
            <a:r>
              <a:rPr lang="en-US" sz="1400" b="1">
                <a:solidFill>
                  <a:srgbClr val="C00000"/>
                </a:solidFill>
              </a:rPr>
              <a:t>INTERVAL</a:t>
            </a:r>
          </a:p>
        </p:txBody>
      </p:sp>
      <p:cxnSp>
        <p:nvCxnSpPr>
          <p:cNvPr id="80" name="Straight Arrow Connector 11"/>
          <p:cNvCxnSpPr>
            <a:stCxn id="47116" idx="0"/>
            <a:endCxn id="0" idx="2"/>
          </p:cNvCxnSpPr>
          <p:nvPr/>
        </p:nvCxnSpPr>
        <p:spPr>
          <a:xfrm flipV="1">
            <a:off x="3103563" y="2247900"/>
            <a:ext cx="628650" cy="31115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7116" name="TextBox 12"/>
          <p:cNvSpPr txBox="1">
            <a:spLocks noChangeArrowheads="1"/>
          </p:cNvSpPr>
          <p:nvPr/>
        </p:nvSpPr>
        <p:spPr bwMode="auto">
          <a:xfrm>
            <a:off x="2751138" y="2559050"/>
            <a:ext cx="703262" cy="307975"/>
          </a:xfrm>
          <a:prstGeom prst="rect">
            <a:avLst/>
          </a:prstGeom>
          <a:noFill/>
          <a:ln w="9525">
            <a:noFill/>
            <a:miter lim="800000"/>
            <a:headEnd/>
            <a:tailEnd/>
          </a:ln>
        </p:spPr>
        <p:txBody>
          <a:bodyPr wrap="none">
            <a:spAutoFit/>
          </a:bodyPr>
          <a:lstStyle/>
          <a:p>
            <a:r>
              <a:rPr lang="en-US" sz="1400" b="1">
                <a:solidFill>
                  <a:srgbClr val="C00000"/>
                </a:solidFill>
              </a:rPr>
              <a:t>NODE</a:t>
            </a:r>
          </a:p>
        </p:txBody>
      </p:sp>
      <p:cxnSp>
        <p:nvCxnSpPr>
          <p:cNvPr id="82" name="Straight Arrow Connector 14"/>
          <p:cNvCxnSpPr>
            <a:stCxn id="47116" idx="2"/>
            <a:endCxn id="0" idx="2"/>
          </p:cNvCxnSpPr>
          <p:nvPr/>
        </p:nvCxnSpPr>
        <p:spPr>
          <a:xfrm>
            <a:off x="3103563" y="2867025"/>
            <a:ext cx="623887" cy="21907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Connector 36"/>
          <p:cNvCxnSpPr/>
          <p:nvPr/>
        </p:nvCxnSpPr>
        <p:spPr>
          <a:xfrm>
            <a:off x="1600200" y="2209800"/>
            <a:ext cx="1600200" cy="0"/>
          </a:xfrm>
          <a:prstGeom prst="line">
            <a:avLst/>
          </a:prstGeom>
          <a:ln w="28575">
            <a:solidFill>
              <a:schemeClr val="tx2">
                <a:lumMod val="40000"/>
                <a:lumOff val="60000"/>
              </a:schemeClr>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4" name="Straight Connector 36"/>
          <p:cNvCxnSpPr/>
          <p:nvPr/>
        </p:nvCxnSpPr>
        <p:spPr>
          <a:xfrm>
            <a:off x="1600200" y="3048000"/>
            <a:ext cx="1600200" cy="0"/>
          </a:xfrm>
          <a:prstGeom prst="line">
            <a:avLst/>
          </a:prstGeom>
          <a:ln w="28575">
            <a:solidFill>
              <a:schemeClr val="tx2">
                <a:lumMod val="60000"/>
                <a:lumOff val="40000"/>
              </a:schemeClr>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5" name="Straight Connector 36"/>
          <p:cNvCxnSpPr/>
          <p:nvPr/>
        </p:nvCxnSpPr>
        <p:spPr>
          <a:xfrm>
            <a:off x="1600200" y="3810000"/>
            <a:ext cx="1600200" cy="0"/>
          </a:xfrm>
          <a:prstGeom prst="line">
            <a:avLst/>
          </a:prstGeom>
          <a:ln w="28575">
            <a:solidFill>
              <a:srgbClr val="0070C0"/>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6" name="Straight Connector 36"/>
          <p:cNvCxnSpPr/>
          <p:nvPr/>
        </p:nvCxnSpPr>
        <p:spPr>
          <a:xfrm>
            <a:off x="1600200" y="4724400"/>
            <a:ext cx="1600200" cy="0"/>
          </a:xfrm>
          <a:prstGeom prst="line">
            <a:avLst/>
          </a:prstGeom>
          <a:ln w="28575">
            <a:solidFill>
              <a:schemeClr val="tx2">
                <a:lumMod val="50000"/>
              </a:schemeClr>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rot="10800000">
            <a:off x="5943600" y="1676400"/>
            <a:ext cx="990600" cy="4114800"/>
          </a:xfrm>
          <a:prstGeom prst="rect">
            <a:avLst/>
          </a:prstGeom>
          <a:gradFill flip="none" rotWithShape="1">
            <a:gsLst>
              <a:gs pos="47000">
                <a:schemeClr val="bg1">
                  <a:lumMod val="85000"/>
                </a:schemeClr>
              </a:gs>
              <a:gs pos="100000">
                <a:schemeClr val="bg1">
                  <a:shade val="67500"/>
                  <a:satMod val="115000"/>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cs typeface="Arial" charset="0"/>
            </a:endParaRPr>
          </a:p>
        </p:txBody>
      </p:sp>
      <p:grpSp>
        <p:nvGrpSpPr>
          <p:cNvPr id="47125" name="Group 34"/>
          <p:cNvGrpSpPr>
            <a:grpSpLocks/>
          </p:cNvGrpSpPr>
          <p:nvPr/>
        </p:nvGrpSpPr>
        <p:grpSpPr bwMode="auto">
          <a:xfrm>
            <a:off x="1066800" y="2057400"/>
            <a:ext cx="441325" cy="2895600"/>
            <a:chOff x="884984" y="2482334"/>
            <a:chExt cx="441146" cy="2896516"/>
          </a:xfrm>
        </p:grpSpPr>
        <p:sp>
          <p:nvSpPr>
            <p:cNvPr id="47157" name="TextBox 30"/>
            <p:cNvSpPr txBox="1">
              <a:spLocks noChangeArrowheads="1"/>
            </p:cNvSpPr>
            <p:nvPr/>
          </p:nvSpPr>
          <p:spPr bwMode="auto">
            <a:xfrm>
              <a:off x="884984" y="2482334"/>
              <a:ext cx="441146" cy="369332"/>
            </a:xfrm>
            <a:prstGeom prst="rect">
              <a:avLst/>
            </a:prstGeom>
            <a:noFill/>
            <a:ln w="9525">
              <a:noFill/>
              <a:miter lim="800000"/>
              <a:headEnd/>
              <a:tailEnd/>
            </a:ln>
          </p:spPr>
          <p:txBody>
            <a:bodyPr wrap="none">
              <a:spAutoFit/>
            </a:bodyPr>
            <a:lstStyle/>
            <a:p>
              <a:r>
                <a:rPr lang="en-US" b="1"/>
                <a:t>12</a:t>
              </a:r>
            </a:p>
          </p:txBody>
        </p:sp>
        <p:sp>
          <p:nvSpPr>
            <p:cNvPr id="47158" name="TextBox 31"/>
            <p:cNvSpPr txBox="1">
              <a:spLocks noChangeArrowheads="1"/>
            </p:cNvSpPr>
            <p:nvPr/>
          </p:nvSpPr>
          <p:spPr bwMode="auto">
            <a:xfrm>
              <a:off x="884984" y="3332588"/>
              <a:ext cx="441146" cy="369332"/>
            </a:xfrm>
            <a:prstGeom prst="rect">
              <a:avLst/>
            </a:prstGeom>
            <a:noFill/>
            <a:ln w="9525">
              <a:noFill/>
              <a:miter lim="800000"/>
              <a:headEnd/>
              <a:tailEnd/>
            </a:ln>
          </p:spPr>
          <p:txBody>
            <a:bodyPr wrap="none">
              <a:spAutoFit/>
            </a:bodyPr>
            <a:lstStyle/>
            <a:p>
              <a:r>
                <a:rPr lang="en-US" b="1"/>
                <a:t>24</a:t>
              </a:r>
            </a:p>
          </p:txBody>
        </p:sp>
        <p:sp>
          <p:nvSpPr>
            <p:cNvPr id="47159" name="TextBox 32"/>
            <p:cNvSpPr txBox="1">
              <a:spLocks noChangeArrowheads="1"/>
            </p:cNvSpPr>
            <p:nvPr/>
          </p:nvSpPr>
          <p:spPr bwMode="auto">
            <a:xfrm>
              <a:off x="884984" y="4094829"/>
              <a:ext cx="441146" cy="369332"/>
            </a:xfrm>
            <a:prstGeom prst="rect">
              <a:avLst/>
            </a:prstGeom>
            <a:noFill/>
            <a:ln w="9525">
              <a:noFill/>
              <a:miter lim="800000"/>
              <a:headEnd/>
              <a:tailEnd/>
            </a:ln>
          </p:spPr>
          <p:txBody>
            <a:bodyPr wrap="none">
              <a:spAutoFit/>
            </a:bodyPr>
            <a:lstStyle/>
            <a:p>
              <a:r>
                <a:rPr lang="en-US" b="1"/>
                <a:t>35</a:t>
              </a:r>
            </a:p>
          </p:txBody>
        </p:sp>
        <p:sp>
          <p:nvSpPr>
            <p:cNvPr id="47160" name="TextBox 33"/>
            <p:cNvSpPr txBox="1">
              <a:spLocks noChangeArrowheads="1"/>
            </p:cNvSpPr>
            <p:nvPr/>
          </p:nvSpPr>
          <p:spPr bwMode="auto">
            <a:xfrm>
              <a:off x="884984" y="5009518"/>
              <a:ext cx="441146" cy="369332"/>
            </a:xfrm>
            <a:prstGeom prst="rect">
              <a:avLst/>
            </a:prstGeom>
            <a:noFill/>
            <a:ln w="9525">
              <a:noFill/>
              <a:miter lim="800000"/>
              <a:headEnd/>
              <a:tailEnd/>
            </a:ln>
          </p:spPr>
          <p:txBody>
            <a:bodyPr wrap="none">
              <a:spAutoFit/>
            </a:bodyPr>
            <a:lstStyle/>
            <a:p>
              <a:r>
                <a:rPr lang="en-US" b="1"/>
                <a:t>47</a:t>
              </a:r>
            </a:p>
          </p:txBody>
        </p:sp>
      </p:grpSp>
      <p:grpSp>
        <p:nvGrpSpPr>
          <p:cNvPr id="47126" name="Group 42"/>
          <p:cNvGrpSpPr>
            <a:grpSpLocks/>
          </p:cNvGrpSpPr>
          <p:nvPr/>
        </p:nvGrpSpPr>
        <p:grpSpPr bwMode="auto">
          <a:xfrm>
            <a:off x="6096000" y="2114550"/>
            <a:ext cx="682625" cy="2914650"/>
            <a:chOff x="884984" y="2539442"/>
            <a:chExt cx="683301" cy="2915632"/>
          </a:xfrm>
        </p:grpSpPr>
        <p:sp>
          <p:nvSpPr>
            <p:cNvPr id="47153" name="TextBox 43"/>
            <p:cNvSpPr txBox="1">
              <a:spLocks noChangeArrowheads="1"/>
            </p:cNvSpPr>
            <p:nvPr/>
          </p:nvSpPr>
          <p:spPr bwMode="auto">
            <a:xfrm>
              <a:off x="884984" y="2539442"/>
              <a:ext cx="683301" cy="400237"/>
            </a:xfrm>
            <a:prstGeom prst="rect">
              <a:avLst/>
            </a:prstGeom>
            <a:noFill/>
            <a:ln w="9525">
              <a:noFill/>
              <a:miter lim="800000"/>
              <a:headEnd/>
              <a:tailEnd/>
            </a:ln>
          </p:spPr>
          <p:txBody>
            <a:bodyPr wrap="none">
              <a:spAutoFit/>
            </a:bodyPr>
            <a:lstStyle/>
            <a:p>
              <a:r>
                <a:rPr lang="en-US" sz="2000" b="1"/>
                <a:t>52.5</a:t>
              </a:r>
            </a:p>
          </p:txBody>
        </p:sp>
        <p:sp>
          <p:nvSpPr>
            <p:cNvPr id="47154" name="TextBox 44"/>
            <p:cNvSpPr txBox="1">
              <a:spLocks noChangeArrowheads="1"/>
            </p:cNvSpPr>
            <p:nvPr/>
          </p:nvSpPr>
          <p:spPr bwMode="auto">
            <a:xfrm>
              <a:off x="961195" y="3320799"/>
              <a:ext cx="540613" cy="400237"/>
            </a:xfrm>
            <a:prstGeom prst="rect">
              <a:avLst/>
            </a:prstGeom>
            <a:noFill/>
            <a:ln w="9525">
              <a:noFill/>
              <a:miter lim="800000"/>
              <a:headEnd/>
              <a:tailEnd/>
            </a:ln>
          </p:spPr>
          <p:txBody>
            <a:bodyPr wrap="none">
              <a:spAutoFit/>
            </a:bodyPr>
            <a:lstStyle/>
            <a:p>
              <a:r>
                <a:rPr lang="en-US" sz="2000" b="1"/>
                <a:t>4.4</a:t>
              </a:r>
            </a:p>
          </p:txBody>
        </p:sp>
        <p:sp>
          <p:nvSpPr>
            <p:cNvPr id="47155" name="TextBox 45"/>
            <p:cNvSpPr txBox="1">
              <a:spLocks noChangeArrowheads="1"/>
            </p:cNvSpPr>
            <p:nvPr/>
          </p:nvSpPr>
          <p:spPr bwMode="auto">
            <a:xfrm>
              <a:off x="884984" y="4140148"/>
              <a:ext cx="683301" cy="400237"/>
            </a:xfrm>
            <a:prstGeom prst="rect">
              <a:avLst/>
            </a:prstGeom>
            <a:noFill/>
            <a:ln w="9525">
              <a:noFill/>
              <a:miter lim="800000"/>
              <a:headEnd/>
              <a:tailEnd/>
            </a:ln>
          </p:spPr>
          <p:txBody>
            <a:bodyPr wrap="none">
              <a:spAutoFit/>
            </a:bodyPr>
            <a:lstStyle/>
            <a:p>
              <a:r>
                <a:rPr lang="en-US" sz="2000" b="1"/>
                <a:t>95.3</a:t>
              </a:r>
            </a:p>
          </p:txBody>
        </p:sp>
        <p:sp>
          <p:nvSpPr>
            <p:cNvPr id="47156" name="TextBox 46"/>
            <p:cNvSpPr txBox="1">
              <a:spLocks noChangeArrowheads="1"/>
            </p:cNvSpPr>
            <p:nvPr/>
          </p:nvSpPr>
          <p:spPr bwMode="auto">
            <a:xfrm>
              <a:off x="884984" y="5054837"/>
              <a:ext cx="683301" cy="400237"/>
            </a:xfrm>
            <a:prstGeom prst="rect">
              <a:avLst/>
            </a:prstGeom>
            <a:noFill/>
            <a:ln w="9525">
              <a:noFill/>
              <a:miter lim="800000"/>
              <a:headEnd/>
              <a:tailEnd/>
            </a:ln>
          </p:spPr>
          <p:txBody>
            <a:bodyPr wrap="none">
              <a:spAutoFit/>
            </a:bodyPr>
            <a:lstStyle/>
            <a:p>
              <a:r>
                <a:rPr lang="en-US" sz="2000" b="1"/>
                <a:t>27.8</a:t>
              </a:r>
            </a:p>
          </p:txBody>
        </p:sp>
      </p:grpSp>
      <p:cxnSp>
        <p:nvCxnSpPr>
          <p:cNvPr id="98" name="Straight Connector 48"/>
          <p:cNvCxnSpPr/>
          <p:nvPr/>
        </p:nvCxnSpPr>
        <p:spPr>
          <a:xfrm>
            <a:off x="4419600" y="2286000"/>
            <a:ext cx="1600200" cy="0"/>
          </a:xfrm>
          <a:prstGeom prst="line">
            <a:avLst/>
          </a:prstGeom>
          <a:ln w="28575">
            <a:solidFill>
              <a:schemeClr val="tx1">
                <a:lumMod val="95000"/>
                <a:lumOff val="5000"/>
              </a:schemeClr>
            </a:solidFill>
            <a:prstDash val="sysDash"/>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9" name="Straight Connector 49"/>
          <p:cNvCxnSpPr/>
          <p:nvPr/>
        </p:nvCxnSpPr>
        <p:spPr>
          <a:xfrm>
            <a:off x="4419600" y="3048000"/>
            <a:ext cx="1600200" cy="0"/>
          </a:xfrm>
          <a:prstGeom prst="line">
            <a:avLst/>
          </a:prstGeom>
          <a:ln w="28575">
            <a:solidFill>
              <a:schemeClr val="tx1">
                <a:lumMod val="95000"/>
                <a:lumOff val="5000"/>
              </a:schemeClr>
            </a:solidFill>
            <a:prstDash val="sysDash"/>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0" name="Straight Connector 50"/>
          <p:cNvCxnSpPr/>
          <p:nvPr/>
        </p:nvCxnSpPr>
        <p:spPr>
          <a:xfrm>
            <a:off x="4419600" y="3886200"/>
            <a:ext cx="1600200" cy="0"/>
          </a:xfrm>
          <a:prstGeom prst="line">
            <a:avLst/>
          </a:prstGeom>
          <a:ln w="28575">
            <a:solidFill>
              <a:schemeClr val="tx1">
                <a:lumMod val="95000"/>
                <a:lumOff val="5000"/>
              </a:schemeClr>
            </a:solidFill>
            <a:prstDash val="sysDash"/>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1" name="Straight Connector 51"/>
          <p:cNvCxnSpPr/>
          <p:nvPr/>
        </p:nvCxnSpPr>
        <p:spPr>
          <a:xfrm>
            <a:off x="4419600" y="4800600"/>
            <a:ext cx="1600200" cy="0"/>
          </a:xfrm>
          <a:prstGeom prst="line">
            <a:avLst/>
          </a:prstGeom>
          <a:ln w="28575">
            <a:solidFill>
              <a:schemeClr val="tx1">
                <a:lumMod val="95000"/>
                <a:lumOff val="5000"/>
              </a:schemeClr>
            </a:solidFill>
            <a:prstDash val="sysDash"/>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rot="10800000">
            <a:off x="7696200" y="1676400"/>
            <a:ext cx="990600" cy="4114800"/>
          </a:xfrm>
          <a:prstGeom prst="rect">
            <a:avLst/>
          </a:prstGeom>
          <a:gradFill flip="none" rotWithShape="1">
            <a:gsLst>
              <a:gs pos="47000">
                <a:schemeClr val="bg1">
                  <a:lumMod val="85000"/>
                </a:schemeClr>
              </a:gs>
              <a:gs pos="100000">
                <a:schemeClr val="bg1">
                  <a:shade val="67500"/>
                  <a:satMod val="115000"/>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2400">
              <a:solidFill>
                <a:srgbClr val="FFFFFF"/>
              </a:solidFill>
              <a:cs typeface="Arial" charset="0"/>
            </a:endParaRPr>
          </a:p>
        </p:txBody>
      </p:sp>
      <p:sp>
        <p:nvSpPr>
          <p:cNvPr id="103" name="Rectangle 102"/>
          <p:cNvSpPr/>
          <p:nvPr/>
        </p:nvSpPr>
        <p:spPr>
          <a:xfrm rot="10800000">
            <a:off x="533400" y="1523998"/>
            <a:ext cx="8382000" cy="609601"/>
          </a:xfrm>
          <a:prstGeom prst="rect">
            <a:avLst/>
          </a:prstGeom>
          <a:gradFill flip="none" rotWithShape="1">
            <a:gsLst>
              <a:gs pos="23000">
                <a:schemeClr val="bg1"/>
              </a:gs>
              <a:gs pos="100000">
                <a:schemeClr val="bg1">
                  <a:shade val="67500"/>
                  <a:satMod val="115000"/>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grpSp>
        <p:nvGrpSpPr>
          <p:cNvPr id="47137" name="Groupe 105"/>
          <p:cNvGrpSpPr>
            <a:grpSpLocks/>
          </p:cNvGrpSpPr>
          <p:nvPr/>
        </p:nvGrpSpPr>
        <p:grpSpPr bwMode="auto">
          <a:xfrm>
            <a:off x="7861300" y="1755775"/>
            <a:ext cx="706438" cy="3673475"/>
            <a:chOff x="7861300" y="1755775"/>
            <a:chExt cx="707013" cy="3673535"/>
          </a:xfrm>
        </p:grpSpPr>
        <p:sp>
          <p:nvSpPr>
            <p:cNvPr id="47148" name="TextBox 54"/>
            <p:cNvSpPr txBox="1">
              <a:spLocks noChangeArrowheads="1"/>
            </p:cNvSpPr>
            <p:nvPr/>
          </p:nvSpPr>
          <p:spPr bwMode="auto">
            <a:xfrm>
              <a:off x="7861300" y="1755775"/>
              <a:ext cx="683200" cy="400110"/>
            </a:xfrm>
            <a:prstGeom prst="rect">
              <a:avLst/>
            </a:prstGeom>
            <a:noFill/>
            <a:ln w="9525">
              <a:noFill/>
              <a:miter lim="800000"/>
              <a:headEnd/>
              <a:tailEnd/>
            </a:ln>
          </p:spPr>
          <p:txBody>
            <a:bodyPr wrap="none">
              <a:spAutoFit/>
            </a:bodyPr>
            <a:lstStyle/>
            <a:p>
              <a:r>
                <a:rPr lang="en-US" sz="2000" b="1"/>
                <a:t>52.5</a:t>
              </a:r>
            </a:p>
          </p:txBody>
        </p:sp>
        <p:sp>
          <p:nvSpPr>
            <p:cNvPr id="47149" name="TextBox 55"/>
            <p:cNvSpPr txBox="1">
              <a:spLocks noChangeArrowheads="1"/>
            </p:cNvSpPr>
            <p:nvPr/>
          </p:nvSpPr>
          <p:spPr bwMode="auto">
            <a:xfrm>
              <a:off x="7917667" y="2571690"/>
              <a:ext cx="540533" cy="400110"/>
            </a:xfrm>
            <a:prstGeom prst="rect">
              <a:avLst/>
            </a:prstGeom>
            <a:noFill/>
            <a:ln w="9525">
              <a:noFill/>
              <a:miter lim="800000"/>
              <a:headEnd/>
              <a:tailEnd/>
            </a:ln>
          </p:spPr>
          <p:txBody>
            <a:bodyPr wrap="none">
              <a:spAutoFit/>
            </a:bodyPr>
            <a:lstStyle/>
            <a:p>
              <a:r>
                <a:rPr lang="en-US" sz="2000" b="1"/>
                <a:t>5.2</a:t>
              </a:r>
            </a:p>
          </p:txBody>
        </p:sp>
        <p:sp>
          <p:nvSpPr>
            <p:cNvPr id="47150" name="TextBox 56"/>
            <p:cNvSpPr txBox="1">
              <a:spLocks noChangeArrowheads="1"/>
            </p:cNvSpPr>
            <p:nvPr/>
          </p:nvSpPr>
          <p:spPr bwMode="auto">
            <a:xfrm>
              <a:off x="7924800" y="3276600"/>
              <a:ext cx="540533" cy="400110"/>
            </a:xfrm>
            <a:prstGeom prst="rect">
              <a:avLst/>
            </a:prstGeom>
            <a:noFill/>
            <a:ln w="9525">
              <a:noFill/>
              <a:miter lim="800000"/>
              <a:headEnd/>
              <a:tailEnd/>
            </a:ln>
          </p:spPr>
          <p:txBody>
            <a:bodyPr wrap="none">
              <a:spAutoFit/>
            </a:bodyPr>
            <a:lstStyle/>
            <a:p>
              <a:r>
                <a:rPr lang="en-US" sz="2000" b="1"/>
                <a:t>3.6</a:t>
              </a:r>
            </a:p>
          </p:txBody>
        </p:sp>
        <p:sp>
          <p:nvSpPr>
            <p:cNvPr id="47151" name="TextBox 57"/>
            <p:cNvSpPr txBox="1">
              <a:spLocks noChangeArrowheads="1"/>
            </p:cNvSpPr>
            <p:nvPr/>
          </p:nvSpPr>
          <p:spPr bwMode="auto">
            <a:xfrm>
              <a:off x="7861300" y="4171890"/>
              <a:ext cx="683200" cy="400110"/>
            </a:xfrm>
            <a:prstGeom prst="rect">
              <a:avLst/>
            </a:prstGeom>
            <a:noFill/>
            <a:ln w="9525">
              <a:noFill/>
              <a:miter lim="800000"/>
              <a:headEnd/>
              <a:tailEnd/>
            </a:ln>
          </p:spPr>
          <p:txBody>
            <a:bodyPr wrap="none">
              <a:spAutoFit/>
            </a:bodyPr>
            <a:lstStyle/>
            <a:p>
              <a:r>
                <a:rPr lang="en-US" sz="2000" b="1"/>
                <a:t>17.8</a:t>
              </a:r>
            </a:p>
          </p:txBody>
        </p:sp>
        <p:sp>
          <p:nvSpPr>
            <p:cNvPr id="47152" name="TextBox 59"/>
            <p:cNvSpPr txBox="1">
              <a:spLocks noChangeArrowheads="1"/>
            </p:cNvSpPr>
            <p:nvPr/>
          </p:nvSpPr>
          <p:spPr bwMode="auto">
            <a:xfrm>
              <a:off x="7885113" y="5029200"/>
              <a:ext cx="683200" cy="400110"/>
            </a:xfrm>
            <a:prstGeom prst="rect">
              <a:avLst/>
            </a:prstGeom>
            <a:noFill/>
            <a:ln w="9525">
              <a:noFill/>
              <a:miter lim="800000"/>
              <a:headEnd/>
              <a:tailEnd/>
            </a:ln>
          </p:spPr>
          <p:txBody>
            <a:bodyPr wrap="none">
              <a:spAutoFit/>
            </a:bodyPr>
            <a:lstStyle/>
            <a:p>
              <a:r>
                <a:rPr lang="en-US" sz="2000" b="1"/>
                <a:t>77.6</a:t>
              </a:r>
            </a:p>
          </p:txBody>
        </p:sp>
      </p:grpSp>
      <p:grpSp>
        <p:nvGrpSpPr>
          <p:cNvPr id="47138" name="Groupe 111"/>
          <p:cNvGrpSpPr>
            <a:grpSpLocks/>
          </p:cNvGrpSpPr>
          <p:nvPr/>
        </p:nvGrpSpPr>
        <p:grpSpPr bwMode="auto">
          <a:xfrm>
            <a:off x="5181600" y="1981200"/>
            <a:ext cx="2667000" cy="3276600"/>
            <a:chOff x="4953000" y="2209800"/>
            <a:chExt cx="2819400" cy="3276600"/>
          </a:xfrm>
        </p:grpSpPr>
        <p:cxnSp>
          <p:nvCxnSpPr>
            <p:cNvPr id="113" name="Straight Connector 63"/>
            <p:cNvCxnSpPr/>
            <p:nvPr/>
          </p:nvCxnSpPr>
          <p:spPr>
            <a:xfrm>
              <a:off x="4953000" y="2971800"/>
              <a:ext cx="2819400" cy="0"/>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60"/>
            <p:cNvCxnSpPr/>
            <p:nvPr/>
          </p:nvCxnSpPr>
          <p:spPr>
            <a:xfrm>
              <a:off x="4953000" y="2209800"/>
              <a:ext cx="2819400" cy="0"/>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64"/>
            <p:cNvCxnSpPr/>
            <p:nvPr/>
          </p:nvCxnSpPr>
          <p:spPr>
            <a:xfrm>
              <a:off x="4953000" y="3733800"/>
              <a:ext cx="2819400" cy="0"/>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65"/>
            <p:cNvCxnSpPr/>
            <p:nvPr/>
          </p:nvCxnSpPr>
          <p:spPr>
            <a:xfrm>
              <a:off x="4953000" y="4572000"/>
              <a:ext cx="2819400" cy="0"/>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66"/>
            <p:cNvCxnSpPr/>
            <p:nvPr/>
          </p:nvCxnSpPr>
          <p:spPr>
            <a:xfrm>
              <a:off x="4953000" y="5486400"/>
              <a:ext cx="2819400" cy="0"/>
            </a:xfrm>
            <a:prstGeom prst="line">
              <a:avLst/>
            </a:prstGeom>
            <a:ln w="28575">
              <a:solidFill>
                <a:schemeClr val="tx1">
                  <a:lumMod val="50000"/>
                  <a:lumOff val="50000"/>
                </a:schemeClr>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7139" name="Titre 1"/>
          <p:cNvSpPr txBox="1">
            <a:spLocks/>
          </p:cNvSpPr>
          <p:nvPr/>
        </p:nvSpPr>
        <p:spPr bwMode="auto">
          <a:xfrm>
            <a:off x="457200" y="274638"/>
            <a:ext cx="8305800" cy="868362"/>
          </a:xfrm>
          <a:prstGeom prst="rect">
            <a:avLst/>
          </a:prstGeom>
          <a:noFill/>
          <a:ln w="9525">
            <a:noFill/>
            <a:miter lim="800000"/>
            <a:headEnd/>
            <a:tailEnd/>
          </a:ln>
        </p:spPr>
        <p:txBody>
          <a:bodyPr/>
          <a:lstStyle/>
          <a:p>
            <a:pPr defTabSz="457200"/>
            <a:r>
              <a:rPr lang="en-US" sz="2800" b="1"/>
              <a:t>WELLBORE FRAME APPROACH</a:t>
            </a:r>
          </a:p>
        </p:txBody>
      </p:sp>
      <p:sp>
        <p:nvSpPr>
          <p:cNvPr id="47140"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62BC85D1-265B-47C8-B5D0-699D43673BF1}" type="slidenum">
              <a:rPr lang="en-US" sz="1200" b="1">
                <a:solidFill>
                  <a:srgbClr val="000000"/>
                </a:solidFill>
                <a:latin typeface="Calibri" pitchFamily="34" charset="0"/>
              </a:rPr>
              <a:pPr algn="r"/>
              <a:t>20</a:t>
            </a:fld>
            <a:endParaRPr lang="en-US" sz="1200" b="1">
              <a:solidFill>
                <a:srgbClr val="000000"/>
              </a:solidFill>
              <a:latin typeface="Calibri" pitchFamily="34" charset="0"/>
            </a:endParaRPr>
          </a:p>
        </p:txBody>
      </p:sp>
      <p:sp>
        <p:nvSpPr>
          <p:cNvPr id="47141" name="TextBox 12"/>
          <p:cNvSpPr txBox="1">
            <a:spLocks noChangeArrowheads="1"/>
          </p:cNvSpPr>
          <p:nvPr/>
        </p:nvSpPr>
        <p:spPr bwMode="auto">
          <a:xfrm>
            <a:off x="6078538" y="1295400"/>
            <a:ext cx="774700" cy="338138"/>
          </a:xfrm>
          <a:prstGeom prst="rect">
            <a:avLst/>
          </a:prstGeom>
          <a:noFill/>
          <a:ln w="9525">
            <a:noFill/>
            <a:miter lim="800000"/>
            <a:headEnd/>
            <a:tailEnd/>
          </a:ln>
        </p:spPr>
        <p:txBody>
          <a:bodyPr wrap="none">
            <a:spAutoFit/>
          </a:bodyPr>
          <a:lstStyle/>
          <a:p>
            <a:r>
              <a:rPr lang="en-US" sz="1600" b="1">
                <a:solidFill>
                  <a:srgbClr val="C00000"/>
                </a:solidFill>
              </a:rPr>
              <a:t>NODE</a:t>
            </a:r>
          </a:p>
        </p:txBody>
      </p:sp>
      <p:sp>
        <p:nvSpPr>
          <p:cNvPr id="47142" name="TextBox 9"/>
          <p:cNvSpPr txBox="1">
            <a:spLocks noChangeArrowheads="1"/>
          </p:cNvSpPr>
          <p:nvPr/>
        </p:nvSpPr>
        <p:spPr bwMode="auto">
          <a:xfrm>
            <a:off x="7696200" y="1295400"/>
            <a:ext cx="1189038" cy="338138"/>
          </a:xfrm>
          <a:prstGeom prst="rect">
            <a:avLst/>
          </a:prstGeom>
          <a:noFill/>
          <a:ln w="9525">
            <a:noFill/>
            <a:miter lim="800000"/>
            <a:headEnd/>
            <a:tailEnd/>
          </a:ln>
        </p:spPr>
        <p:txBody>
          <a:bodyPr wrap="none">
            <a:spAutoFit/>
          </a:bodyPr>
          <a:lstStyle/>
          <a:p>
            <a:r>
              <a:rPr lang="en-US" sz="1600" b="1">
                <a:solidFill>
                  <a:srgbClr val="C00000"/>
                </a:solidFill>
              </a:rPr>
              <a:t>INTERVAL</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3" descr="W:\Entity\EXPLO\IGEO\14_PM\14-30_MQC\Suivi Alternance\Rapport_de_stage\K_Stankeviciute_2013\RESQML\amelioration\slide17-03.png"/>
          <p:cNvPicPr>
            <a:picLocks noChangeAspect="1" noChangeArrowheads="1"/>
          </p:cNvPicPr>
          <p:nvPr/>
        </p:nvPicPr>
        <p:blipFill>
          <a:blip r:embed="rId3"/>
          <a:srcRect/>
          <a:stretch>
            <a:fillRect/>
          </a:stretch>
        </p:blipFill>
        <p:spPr bwMode="auto">
          <a:xfrm>
            <a:off x="533400" y="990600"/>
            <a:ext cx="8001000" cy="5075238"/>
          </a:xfrm>
          <a:prstGeom prst="rect">
            <a:avLst/>
          </a:prstGeom>
          <a:noFill/>
          <a:ln w="9525">
            <a:noFill/>
            <a:miter lim="800000"/>
            <a:headEnd/>
            <a:tailEnd/>
          </a:ln>
        </p:spPr>
      </p:pic>
      <p:sp>
        <p:nvSpPr>
          <p:cNvPr id="49154" name="Titre 1"/>
          <p:cNvSpPr txBox="1">
            <a:spLocks/>
          </p:cNvSpPr>
          <p:nvPr/>
        </p:nvSpPr>
        <p:spPr bwMode="auto">
          <a:xfrm>
            <a:off x="457200" y="274638"/>
            <a:ext cx="8382000" cy="635000"/>
          </a:xfrm>
          <a:prstGeom prst="rect">
            <a:avLst/>
          </a:prstGeom>
          <a:noFill/>
          <a:ln w="9525">
            <a:noFill/>
            <a:miter lim="800000"/>
            <a:headEnd/>
            <a:tailEnd/>
          </a:ln>
        </p:spPr>
        <p:txBody>
          <a:bodyPr/>
          <a:lstStyle/>
          <a:p>
            <a:pPr defTabSz="457200" eaLnBrk="0" hangingPunct="0"/>
            <a:r>
              <a:rPr lang="fr-FR" sz="2800" b="1">
                <a:solidFill>
                  <a:srgbClr val="C00000"/>
                </a:solidFill>
              </a:rPr>
              <a:t>4.2</a:t>
            </a:r>
            <a:r>
              <a:rPr lang="fr-FR" sz="2800" b="1"/>
              <a:t> RESQML WellboreFrame using WITSML data</a:t>
            </a:r>
          </a:p>
        </p:txBody>
      </p:sp>
      <p:sp>
        <p:nvSpPr>
          <p:cNvPr id="49155" name="ZoneTexte 5"/>
          <p:cNvSpPr txBox="1">
            <a:spLocks noChangeArrowheads="1"/>
          </p:cNvSpPr>
          <p:nvPr/>
        </p:nvSpPr>
        <p:spPr bwMode="auto">
          <a:xfrm>
            <a:off x="3276600" y="1095375"/>
            <a:ext cx="1371600" cy="276225"/>
          </a:xfrm>
          <a:prstGeom prst="rect">
            <a:avLst/>
          </a:prstGeom>
          <a:noFill/>
          <a:ln w="9525">
            <a:noFill/>
            <a:miter lim="800000"/>
            <a:headEnd/>
            <a:tailEnd/>
          </a:ln>
        </p:spPr>
        <p:txBody>
          <a:bodyPr>
            <a:spAutoFit/>
          </a:bodyPr>
          <a:lstStyle/>
          <a:p>
            <a:r>
              <a:rPr lang="fr-FR" sz="1200"/>
              <a:t>Wellbore</a:t>
            </a:r>
          </a:p>
        </p:txBody>
      </p:sp>
      <p:sp>
        <p:nvSpPr>
          <p:cNvPr id="49156" name="ZoneTexte 6"/>
          <p:cNvSpPr txBox="1">
            <a:spLocks noChangeArrowheads="1"/>
          </p:cNvSpPr>
          <p:nvPr/>
        </p:nvSpPr>
        <p:spPr bwMode="auto">
          <a:xfrm>
            <a:off x="3124200" y="1676400"/>
            <a:ext cx="1371600" cy="461963"/>
          </a:xfrm>
          <a:prstGeom prst="rect">
            <a:avLst/>
          </a:prstGeom>
          <a:noFill/>
          <a:ln w="9525">
            <a:noFill/>
            <a:miter lim="800000"/>
            <a:headEnd/>
            <a:tailEnd/>
          </a:ln>
        </p:spPr>
        <p:txBody>
          <a:bodyPr>
            <a:spAutoFit/>
          </a:bodyPr>
          <a:lstStyle/>
          <a:p>
            <a:r>
              <a:rPr lang="fr-FR" sz="1200"/>
              <a:t>Wellbore Interpretation</a:t>
            </a:r>
          </a:p>
        </p:txBody>
      </p:sp>
      <p:sp>
        <p:nvSpPr>
          <p:cNvPr id="49157" name="ZoneTexte 7"/>
          <p:cNvSpPr txBox="1">
            <a:spLocks noChangeArrowheads="1"/>
          </p:cNvSpPr>
          <p:nvPr/>
        </p:nvSpPr>
        <p:spPr bwMode="auto">
          <a:xfrm>
            <a:off x="2286000" y="2589213"/>
            <a:ext cx="1676400" cy="646112"/>
          </a:xfrm>
          <a:prstGeom prst="rect">
            <a:avLst/>
          </a:prstGeom>
          <a:noFill/>
          <a:ln w="9525">
            <a:noFill/>
            <a:miter lim="800000"/>
            <a:headEnd/>
            <a:tailEnd/>
          </a:ln>
        </p:spPr>
        <p:txBody>
          <a:bodyPr>
            <a:spAutoFit/>
          </a:bodyPr>
          <a:lstStyle/>
          <a:p>
            <a:r>
              <a:rPr lang="fr-FR" sz="1200"/>
              <a:t>WellboreTrajectory &amp; WITSML Trajectory Reference</a:t>
            </a:r>
          </a:p>
        </p:txBody>
      </p:sp>
      <p:sp>
        <p:nvSpPr>
          <p:cNvPr id="49158" name="ZoneTexte 8"/>
          <p:cNvSpPr txBox="1">
            <a:spLocks noChangeArrowheads="1"/>
          </p:cNvSpPr>
          <p:nvPr/>
        </p:nvSpPr>
        <p:spPr bwMode="auto">
          <a:xfrm>
            <a:off x="762000" y="3886200"/>
            <a:ext cx="1524000" cy="276225"/>
          </a:xfrm>
          <a:prstGeom prst="rect">
            <a:avLst/>
          </a:prstGeom>
          <a:noFill/>
          <a:ln w="9525">
            <a:noFill/>
            <a:miter lim="800000"/>
            <a:headEnd/>
            <a:tailEnd/>
          </a:ln>
        </p:spPr>
        <p:txBody>
          <a:bodyPr>
            <a:spAutoFit/>
          </a:bodyPr>
          <a:lstStyle/>
          <a:p>
            <a:r>
              <a:rPr lang="fr-FR" sz="1200"/>
              <a:t>MD Information</a:t>
            </a:r>
          </a:p>
        </p:txBody>
      </p:sp>
      <p:sp>
        <p:nvSpPr>
          <p:cNvPr id="49159" name="ZoneTexte 9"/>
          <p:cNvSpPr txBox="1">
            <a:spLocks noChangeArrowheads="1"/>
          </p:cNvSpPr>
          <p:nvPr/>
        </p:nvSpPr>
        <p:spPr bwMode="auto">
          <a:xfrm>
            <a:off x="1828800" y="4802188"/>
            <a:ext cx="1828800" cy="461962"/>
          </a:xfrm>
          <a:prstGeom prst="rect">
            <a:avLst/>
          </a:prstGeom>
          <a:noFill/>
          <a:ln w="9525">
            <a:noFill/>
            <a:miter lim="800000"/>
            <a:headEnd/>
            <a:tailEnd/>
          </a:ln>
        </p:spPr>
        <p:txBody>
          <a:bodyPr>
            <a:spAutoFit/>
          </a:bodyPr>
          <a:lstStyle/>
          <a:p>
            <a:pPr algn="ctr"/>
            <a:r>
              <a:rPr lang="fr-FR" sz="1200"/>
              <a:t>Parametric Line (Minimum-Curvature)</a:t>
            </a:r>
          </a:p>
        </p:txBody>
      </p:sp>
      <p:sp>
        <p:nvSpPr>
          <p:cNvPr id="49160" name="ZoneTexte 10"/>
          <p:cNvSpPr txBox="1">
            <a:spLocks noChangeArrowheads="1"/>
          </p:cNvSpPr>
          <p:nvPr/>
        </p:nvSpPr>
        <p:spPr bwMode="auto">
          <a:xfrm>
            <a:off x="3962400" y="5638800"/>
            <a:ext cx="1524000" cy="276225"/>
          </a:xfrm>
          <a:prstGeom prst="rect">
            <a:avLst/>
          </a:prstGeom>
          <a:noFill/>
          <a:ln w="9525">
            <a:noFill/>
            <a:miter lim="800000"/>
            <a:headEnd/>
            <a:tailEnd/>
          </a:ln>
        </p:spPr>
        <p:txBody>
          <a:bodyPr>
            <a:spAutoFit/>
          </a:bodyPr>
          <a:lstStyle/>
          <a:p>
            <a:r>
              <a:rPr lang="fr-FR" sz="1200"/>
              <a:t>External Reference</a:t>
            </a:r>
          </a:p>
        </p:txBody>
      </p:sp>
      <p:sp>
        <p:nvSpPr>
          <p:cNvPr id="49161" name="ZoneTexte 11"/>
          <p:cNvSpPr txBox="1">
            <a:spLocks noChangeArrowheads="1"/>
          </p:cNvSpPr>
          <p:nvPr/>
        </p:nvSpPr>
        <p:spPr bwMode="auto">
          <a:xfrm>
            <a:off x="5791200" y="5638800"/>
            <a:ext cx="1600200" cy="276225"/>
          </a:xfrm>
          <a:prstGeom prst="rect">
            <a:avLst/>
          </a:prstGeom>
          <a:noFill/>
          <a:ln w="9525">
            <a:noFill/>
            <a:miter lim="800000"/>
            <a:headEnd/>
            <a:tailEnd/>
          </a:ln>
        </p:spPr>
        <p:txBody>
          <a:bodyPr>
            <a:spAutoFit/>
          </a:bodyPr>
          <a:lstStyle/>
          <a:p>
            <a:r>
              <a:rPr lang="fr-FR" sz="1200"/>
              <a:t>External Reference</a:t>
            </a:r>
          </a:p>
        </p:txBody>
      </p:sp>
      <p:sp>
        <p:nvSpPr>
          <p:cNvPr id="49162" name="ZoneTexte 12"/>
          <p:cNvSpPr txBox="1">
            <a:spLocks noChangeArrowheads="1"/>
          </p:cNvSpPr>
          <p:nvPr/>
        </p:nvSpPr>
        <p:spPr bwMode="auto">
          <a:xfrm>
            <a:off x="5867400" y="4414838"/>
            <a:ext cx="1828800" cy="461962"/>
          </a:xfrm>
          <a:prstGeom prst="rect">
            <a:avLst/>
          </a:prstGeom>
          <a:noFill/>
          <a:ln w="9525">
            <a:noFill/>
            <a:miter lim="800000"/>
            <a:headEnd/>
            <a:tailEnd/>
          </a:ln>
        </p:spPr>
        <p:txBody>
          <a:bodyPr>
            <a:spAutoFit/>
          </a:bodyPr>
          <a:lstStyle/>
          <a:p>
            <a:r>
              <a:rPr lang="fr-FR" sz="1200"/>
              <a:t>Continuous </a:t>
            </a:r>
            <a:br>
              <a:rPr lang="fr-FR" sz="1200"/>
            </a:br>
            <a:r>
              <a:rPr lang="fr-FR" sz="1200"/>
              <a:t>property Values</a:t>
            </a:r>
          </a:p>
        </p:txBody>
      </p:sp>
      <p:sp>
        <p:nvSpPr>
          <p:cNvPr id="49163" name="ZoneTexte 13"/>
          <p:cNvSpPr txBox="1">
            <a:spLocks noChangeArrowheads="1"/>
          </p:cNvSpPr>
          <p:nvPr/>
        </p:nvSpPr>
        <p:spPr bwMode="auto">
          <a:xfrm>
            <a:off x="4038600" y="4419600"/>
            <a:ext cx="1828800" cy="461963"/>
          </a:xfrm>
          <a:prstGeom prst="rect">
            <a:avLst/>
          </a:prstGeom>
          <a:noFill/>
          <a:ln w="9525">
            <a:noFill/>
            <a:miter lim="800000"/>
            <a:headEnd/>
            <a:tailEnd/>
          </a:ln>
        </p:spPr>
        <p:txBody>
          <a:bodyPr>
            <a:spAutoFit/>
          </a:bodyPr>
          <a:lstStyle/>
          <a:p>
            <a:r>
              <a:rPr lang="fr-FR" sz="1200"/>
              <a:t>Continuous </a:t>
            </a:r>
            <a:br>
              <a:rPr lang="fr-FR" sz="1200"/>
            </a:br>
            <a:r>
              <a:rPr lang="fr-FR" sz="1200"/>
              <a:t>property Values</a:t>
            </a:r>
          </a:p>
        </p:txBody>
      </p:sp>
      <p:sp>
        <p:nvSpPr>
          <p:cNvPr id="49164" name="ZoneTexte 14"/>
          <p:cNvSpPr txBox="1">
            <a:spLocks noChangeArrowheads="1"/>
          </p:cNvSpPr>
          <p:nvPr/>
        </p:nvSpPr>
        <p:spPr bwMode="auto">
          <a:xfrm>
            <a:off x="6705600" y="1828800"/>
            <a:ext cx="1828800" cy="461963"/>
          </a:xfrm>
          <a:prstGeom prst="rect">
            <a:avLst/>
          </a:prstGeom>
          <a:noFill/>
          <a:ln w="9525">
            <a:noFill/>
            <a:miter lim="800000"/>
            <a:headEnd/>
            <a:tailEnd/>
          </a:ln>
        </p:spPr>
        <p:txBody>
          <a:bodyPr>
            <a:spAutoFit/>
          </a:bodyPr>
          <a:lstStyle/>
          <a:p>
            <a:r>
              <a:rPr lang="fr-FR" sz="1200"/>
              <a:t>WITSML Log</a:t>
            </a:r>
            <a:br>
              <a:rPr lang="fr-FR" sz="1200"/>
            </a:br>
            <a:r>
              <a:rPr lang="fr-FR" sz="1200"/>
              <a:t>Reference</a:t>
            </a:r>
          </a:p>
        </p:txBody>
      </p:sp>
      <p:sp>
        <p:nvSpPr>
          <p:cNvPr id="49165" name="ZoneTexte 15"/>
          <p:cNvSpPr txBox="1">
            <a:spLocks noChangeArrowheads="1"/>
          </p:cNvSpPr>
          <p:nvPr/>
        </p:nvSpPr>
        <p:spPr bwMode="auto">
          <a:xfrm>
            <a:off x="4800600" y="2819400"/>
            <a:ext cx="1828800" cy="276225"/>
          </a:xfrm>
          <a:prstGeom prst="rect">
            <a:avLst/>
          </a:prstGeom>
          <a:noFill/>
          <a:ln w="9525">
            <a:noFill/>
            <a:miter lim="800000"/>
            <a:headEnd/>
            <a:tailEnd/>
          </a:ln>
        </p:spPr>
        <p:txBody>
          <a:bodyPr>
            <a:spAutoFit/>
          </a:bodyPr>
          <a:lstStyle/>
          <a:p>
            <a:r>
              <a:rPr lang="fr-FR" sz="1200"/>
              <a:t>Wellbore Frame</a:t>
            </a:r>
          </a:p>
        </p:txBody>
      </p:sp>
      <p:sp>
        <p:nvSpPr>
          <p:cNvPr id="49166"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CFC9429B-8C55-4C88-8B8C-1106032E2561}" type="slidenum">
              <a:rPr lang="en-US" sz="1200" b="1">
                <a:solidFill>
                  <a:srgbClr val="000000"/>
                </a:solidFill>
                <a:latin typeface="Calibri" pitchFamily="34" charset="0"/>
              </a:rPr>
              <a:pPr algn="r"/>
              <a:t>21</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8"/>
          <p:cNvSpPr txBox="1">
            <a:spLocks/>
          </p:cNvSpPr>
          <p:nvPr/>
        </p:nvSpPr>
        <p:spPr bwMode="auto">
          <a:xfrm>
            <a:off x="381000" y="1447800"/>
            <a:ext cx="8382000" cy="4191000"/>
          </a:xfrm>
          <a:prstGeom prst="rect">
            <a:avLst/>
          </a:prstGeom>
          <a:noFill/>
          <a:ln w="9525">
            <a:noFill/>
            <a:miter lim="800000"/>
            <a:headEnd/>
            <a:tailEnd/>
          </a:ln>
        </p:spPr>
        <p:txBody>
          <a:bodyPr/>
          <a:lstStyle/>
          <a:p>
            <a:pPr algn="ctr" defTabSz="457200"/>
            <a:endParaRPr lang="fr-FR" sz="2000">
              <a:solidFill>
                <a:srgbClr val="000000"/>
              </a:solidFill>
            </a:endParaRPr>
          </a:p>
        </p:txBody>
      </p:sp>
      <p:sp>
        <p:nvSpPr>
          <p:cNvPr id="68" name="Rectangle 67"/>
          <p:cNvSpPr/>
          <p:nvPr/>
        </p:nvSpPr>
        <p:spPr>
          <a:xfrm>
            <a:off x="2819400" y="1219200"/>
            <a:ext cx="5791200" cy="4800600"/>
          </a:xfrm>
          <a:prstGeom prst="rect">
            <a:avLst/>
          </a:prstGeom>
          <a:solidFill>
            <a:schemeClr val="bg1"/>
          </a:solidFill>
          <a:ln>
            <a:no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chemeClr val="accent2">
                  <a:lumMod val="40000"/>
                  <a:lumOff val="60000"/>
                </a:schemeClr>
              </a:solidFill>
              <a:cs typeface="Arial" charset="0"/>
            </a:endParaRPr>
          </a:p>
        </p:txBody>
      </p:sp>
      <p:sp>
        <p:nvSpPr>
          <p:cNvPr id="69" name="Rectangle 68"/>
          <p:cNvSpPr/>
          <p:nvPr/>
        </p:nvSpPr>
        <p:spPr>
          <a:xfrm>
            <a:off x="2971800" y="1905000"/>
            <a:ext cx="2209800" cy="3886200"/>
          </a:xfrm>
          <a:prstGeom prst="rect">
            <a:avLst/>
          </a:prstGeom>
          <a:gradFill>
            <a:gsLst>
              <a:gs pos="4000">
                <a:schemeClr val="bg1">
                  <a:lumMod val="50000"/>
                </a:schemeClr>
              </a:gs>
              <a:gs pos="51000">
                <a:schemeClr val="bg1">
                  <a:lumMod val="95000"/>
                </a:schemeClr>
              </a:gs>
            </a:gsLst>
            <a:lin ang="162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cs typeface="Arial" charset="0"/>
            </a:endParaRPr>
          </a:p>
        </p:txBody>
      </p:sp>
      <p:sp>
        <p:nvSpPr>
          <p:cNvPr id="70" name="Rectangle 69"/>
          <p:cNvSpPr/>
          <p:nvPr/>
        </p:nvSpPr>
        <p:spPr>
          <a:xfrm>
            <a:off x="5494338" y="1905000"/>
            <a:ext cx="1439862" cy="3886200"/>
          </a:xfrm>
          <a:prstGeom prst="rect">
            <a:avLst/>
          </a:prstGeom>
          <a:gradFill flip="none" rotWithShape="1">
            <a:gsLst>
              <a:gs pos="0">
                <a:schemeClr val="accent5">
                  <a:lumMod val="75000"/>
                </a:schemeClr>
              </a:gs>
              <a:gs pos="50000">
                <a:schemeClr val="accent5">
                  <a:lumMod val="75000"/>
                  <a:tint val="44500"/>
                  <a:satMod val="160000"/>
                </a:schemeClr>
              </a:gs>
              <a:gs pos="100000">
                <a:schemeClr val="accent5">
                  <a:lumMod val="75000"/>
                  <a:tint val="23500"/>
                  <a:satMod val="160000"/>
                </a:schemeClr>
              </a:gs>
            </a:gsLst>
            <a:lin ang="162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cs typeface="Arial" charset="0"/>
            </a:endParaRPr>
          </a:p>
        </p:txBody>
      </p:sp>
      <p:sp>
        <p:nvSpPr>
          <p:cNvPr id="71" name="Rectangle 70"/>
          <p:cNvSpPr/>
          <p:nvPr/>
        </p:nvSpPr>
        <p:spPr>
          <a:xfrm>
            <a:off x="7246938" y="1905000"/>
            <a:ext cx="1211262" cy="3886200"/>
          </a:xfrm>
          <a:prstGeom prst="rect">
            <a:avLst/>
          </a:prstGeom>
          <a:gradFill>
            <a:gsLst>
              <a:gs pos="0">
                <a:schemeClr val="bg1">
                  <a:lumMod val="50000"/>
                </a:schemeClr>
              </a:gs>
              <a:gs pos="50000">
                <a:schemeClr val="bg1">
                  <a:lumMod val="95000"/>
                </a:schemeClr>
              </a:gs>
            </a:gsLst>
            <a:lin ang="162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b="1">
              <a:solidFill>
                <a:srgbClr val="FFFFFF"/>
              </a:solidFill>
              <a:cs typeface="Arial" charset="0"/>
            </a:endParaRPr>
          </a:p>
        </p:txBody>
      </p:sp>
      <p:sp>
        <p:nvSpPr>
          <p:cNvPr id="72" name="TextBox 41"/>
          <p:cNvSpPr txBox="1">
            <a:spLocks noChangeArrowheads="1"/>
          </p:cNvSpPr>
          <p:nvPr/>
        </p:nvSpPr>
        <p:spPr bwMode="auto">
          <a:xfrm>
            <a:off x="5437188" y="1258888"/>
            <a:ext cx="1573212" cy="646112"/>
          </a:xfrm>
          <a:prstGeom prst="rect">
            <a:avLst/>
          </a:prstGeom>
          <a:noFill/>
          <a:ln w="9525">
            <a:noFill/>
            <a:miter lim="800000"/>
            <a:headEnd/>
            <a:tailEnd/>
          </a:ln>
        </p:spPr>
        <p:txBody>
          <a:bodyPr wrap="none">
            <a:spAutoFit/>
          </a:bodyPr>
          <a:lstStyle/>
          <a:p>
            <a:pPr algn="ctr">
              <a:defRPr/>
            </a:pPr>
            <a:r>
              <a:rPr lang="en-US" b="1" dirty="0">
                <a:solidFill>
                  <a:schemeClr val="bg1">
                    <a:lumMod val="50000"/>
                  </a:schemeClr>
                </a:solidFill>
                <a:cs typeface="+mn-cs"/>
              </a:rPr>
              <a:t>FACEEXIT</a:t>
            </a:r>
          </a:p>
          <a:p>
            <a:pPr algn="ctr">
              <a:defRPr/>
            </a:pPr>
            <a:r>
              <a:rPr lang="en-US" b="1" dirty="0">
                <a:solidFill>
                  <a:schemeClr val="bg1">
                    <a:lumMod val="50000"/>
                  </a:schemeClr>
                </a:solidFill>
                <a:cs typeface="+mn-cs"/>
              </a:rPr>
              <a:t>FACEENTRY</a:t>
            </a:r>
            <a:endParaRPr lang="en-US" b="1" dirty="0">
              <a:solidFill>
                <a:schemeClr val="bg1">
                  <a:lumMod val="50000"/>
                </a:schemeClr>
              </a:solidFill>
              <a:cs typeface="+mn-cs"/>
            </a:endParaRPr>
          </a:p>
        </p:txBody>
      </p:sp>
      <p:grpSp>
        <p:nvGrpSpPr>
          <p:cNvPr id="51207" name="Group 42"/>
          <p:cNvGrpSpPr>
            <a:grpSpLocks/>
          </p:cNvGrpSpPr>
          <p:nvPr/>
        </p:nvGrpSpPr>
        <p:grpSpPr bwMode="auto">
          <a:xfrm>
            <a:off x="5638800" y="2286000"/>
            <a:ext cx="1254125" cy="1357313"/>
            <a:chOff x="643648" y="1981427"/>
            <a:chExt cx="1254736" cy="1357547"/>
          </a:xfrm>
        </p:grpSpPr>
        <p:sp>
          <p:nvSpPr>
            <p:cNvPr id="51264" name="TextBox 43"/>
            <p:cNvSpPr txBox="1">
              <a:spLocks noChangeArrowheads="1"/>
            </p:cNvSpPr>
            <p:nvPr/>
          </p:nvSpPr>
          <p:spPr bwMode="auto">
            <a:xfrm>
              <a:off x="643648" y="1981427"/>
              <a:ext cx="1185803" cy="584959"/>
            </a:xfrm>
            <a:prstGeom prst="rect">
              <a:avLst/>
            </a:prstGeom>
            <a:noFill/>
            <a:ln w="9525">
              <a:noFill/>
              <a:miter lim="800000"/>
              <a:headEnd/>
              <a:tailEnd/>
            </a:ln>
          </p:spPr>
          <p:txBody>
            <a:bodyPr wrap="none">
              <a:spAutoFit/>
            </a:bodyPr>
            <a:lstStyle/>
            <a:p>
              <a:r>
                <a:rPr lang="en-US" sz="1600" b="1"/>
                <a:t>NoGrid </a:t>
              </a:r>
            </a:p>
            <a:p>
              <a:r>
                <a:rPr lang="en-US" sz="1600" b="1"/>
                <a:t>Grid 0,54+</a:t>
              </a:r>
            </a:p>
          </p:txBody>
        </p:sp>
        <p:sp>
          <p:nvSpPr>
            <p:cNvPr id="51265" name="TextBox 44"/>
            <p:cNvSpPr txBox="1">
              <a:spLocks noChangeArrowheads="1"/>
            </p:cNvSpPr>
            <p:nvPr/>
          </p:nvSpPr>
          <p:spPr bwMode="auto">
            <a:xfrm>
              <a:off x="648414" y="2754015"/>
              <a:ext cx="1249970" cy="584959"/>
            </a:xfrm>
            <a:prstGeom prst="rect">
              <a:avLst/>
            </a:prstGeom>
            <a:noFill/>
            <a:ln w="9525">
              <a:noFill/>
              <a:miter lim="800000"/>
              <a:headEnd/>
              <a:tailEnd/>
            </a:ln>
          </p:spPr>
          <p:txBody>
            <a:bodyPr wrap="none">
              <a:spAutoFit/>
            </a:bodyPr>
            <a:lstStyle/>
            <a:p>
              <a:r>
                <a:rPr lang="en-US" sz="1600" b="1"/>
                <a:t>Grid 0, 78- </a:t>
              </a:r>
            </a:p>
            <a:p>
              <a:r>
                <a:rPr lang="en-US" sz="1600" b="1"/>
                <a:t>Grid 0, 43+</a:t>
              </a:r>
            </a:p>
          </p:txBody>
        </p:sp>
      </p:grpSp>
      <p:cxnSp>
        <p:nvCxnSpPr>
          <p:cNvPr id="76" name="Straight Connector 48"/>
          <p:cNvCxnSpPr/>
          <p:nvPr/>
        </p:nvCxnSpPr>
        <p:spPr>
          <a:xfrm>
            <a:off x="4114800" y="2590800"/>
            <a:ext cx="1371600" cy="0"/>
          </a:xfrm>
          <a:prstGeom prst="line">
            <a:avLst/>
          </a:prstGeom>
          <a:ln w="28575">
            <a:solidFill>
              <a:schemeClr val="accent5">
                <a:lumMod val="7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Straight Connector 49"/>
          <p:cNvCxnSpPr/>
          <p:nvPr/>
        </p:nvCxnSpPr>
        <p:spPr>
          <a:xfrm flipV="1">
            <a:off x="4267200" y="3352800"/>
            <a:ext cx="1219200" cy="0"/>
          </a:xfrm>
          <a:prstGeom prst="line">
            <a:avLst/>
          </a:prstGeom>
          <a:ln w="28575">
            <a:solidFill>
              <a:schemeClr val="accent5">
                <a:lumMod val="7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8" name="Straight Connector 50"/>
          <p:cNvCxnSpPr/>
          <p:nvPr/>
        </p:nvCxnSpPr>
        <p:spPr>
          <a:xfrm flipV="1">
            <a:off x="4191000" y="4191000"/>
            <a:ext cx="1295400" cy="0"/>
          </a:xfrm>
          <a:prstGeom prst="line">
            <a:avLst/>
          </a:prstGeom>
          <a:ln w="28575">
            <a:solidFill>
              <a:schemeClr val="accent5">
                <a:lumMod val="7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9" name="Straight Connector 51"/>
          <p:cNvCxnSpPr/>
          <p:nvPr/>
        </p:nvCxnSpPr>
        <p:spPr>
          <a:xfrm>
            <a:off x="4191000" y="5029200"/>
            <a:ext cx="1295400" cy="0"/>
          </a:xfrm>
          <a:prstGeom prst="line">
            <a:avLst/>
          </a:prstGeom>
          <a:ln w="28575">
            <a:solidFill>
              <a:schemeClr val="accent5">
                <a:lumMod val="7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0" name="TextBox 52"/>
          <p:cNvSpPr txBox="1">
            <a:spLocks noChangeArrowheads="1"/>
          </p:cNvSpPr>
          <p:nvPr/>
        </p:nvSpPr>
        <p:spPr bwMode="auto">
          <a:xfrm>
            <a:off x="7364413" y="1535113"/>
            <a:ext cx="941387" cy="369887"/>
          </a:xfrm>
          <a:prstGeom prst="rect">
            <a:avLst/>
          </a:prstGeom>
          <a:noFill/>
          <a:ln w="9525">
            <a:noFill/>
            <a:miter lim="800000"/>
            <a:headEnd/>
            <a:tailEnd/>
          </a:ln>
        </p:spPr>
        <p:txBody>
          <a:bodyPr wrap="none">
            <a:spAutoFit/>
          </a:bodyPr>
          <a:lstStyle/>
          <a:p>
            <a:pPr algn="ctr">
              <a:defRPr/>
            </a:pPr>
            <a:r>
              <a:rPr lang="en-US" b="1" dirty="0">
                <a:solidFill>
                  <a:schemeClr val="bg1">
                    <a:lumMod val="50000"/>
                  </a:schemeClr>
                </a:solidFill>
                <a:cs typeface="+mn-cs"/>
              </a:rPr>
              <a:t>CELLS</a:t>
            </a:r>
            <a:endParaRPr lang="en-US" b="1" dirty="0">
              <a:solidFill>
                <a:schemeClr val="bg1">
                  <a:lumMod val="50000"/>
                </a:schemeClr>
              </a:solidFill>
              <a:cs typeface="+mn-cs"/>
            </a:endParaRPr>
          </a:p>
        </p:txBody>
      </p:sp>
      <p:sp>
        <p:nvSpPr>
          <p:cNvPr id="51213" name="TextBox 54"/>
          <p:cNvSpPr txBox="1">
            <a:spLocks noChangeArrowheads="1"/>
          </p:cNvSpPr>
          <p:nvPr/>
        </p:nvSpPr>
        <p:spPr bwMode="auto">
          <a:xfrm>
            <a:off x="7351713" y="1981200"/>
            <a:ext cx="1030287" cy="369888"/>
          </a:xfrm>
          <a:prstGeom prst="rect">
            <a:avLst/>
          </a:prstGeom>
          <a:noFill/>
          <a:ln w="9525">
            <a:noFill/>
            <a:miter lim="800000"/>
            <a:headEnd/>
            <a:tailEnd/>
          </a:ln>
        </p:spPr>
        <p:txBody>
          <a:bodyPr wrap="none">
            <a:spAutoFit/>
          </a:bodyPr>
          <a:lstStyle/>
          <a:p>
            <a:r>
              <a:rPr lang="en-US" b="1"/>
              <a:t>No Grid</a:t>
            </a:r>
          </a:p>
        </p:txBody>
      </p:sp>
      <p:sp>
        <p:nvSpPr>
          <p:cNvPr id="51214" name="TextBox 55"/>
          <p:cNvSpPr txBox="1">
            <a:spLocks noChangeArrowheads="1"/>
          </p:cNvSpPr>
          <p:nvPr/>
        </p:nvSpPr>
        <p:spPr bwMode="auto">
          <a:xfrm>
            <a:off x="7351713" y="2786063"/>
            <a:ext cx="1065212" cy="338137"/>
          </a:xfrm>
          <a:prstGeom prst="rect">
            <a:avLst/>
          </a:prstGeom>
          <a:noFill/>
          <a:ln w="9525">
            <a:noFill/>
            <a:miter lim="800000"/>
            <a:headEnd/>
            <a:tailEnd/>
          </a:ln>
        </p:spPr>
        <p:txBody>
          <a:bodyPr wrap="none">
            <a:spAutoFit/>
          </a:bodyPr>
          <a:lstStyle/>
          <a:p>
            <a:r>
              <a:rPr lang="en-US" sz="1600" b="1"/>
              <a:t>Grid 0,28</a:t>
            </a:r>
          </a:p>
        </p:txBody>
      </p:sp>
      <p:sp>
        <p:nvSpPr>
          <p:cNvPr id="51215" name="TextBox 56"/>
          <p:cNvSpPr txBox="1">
            <a:spLocks noChangeArrowheads="1"/>
          </p:cNvSpPr>
          <p:nvPr/>
        </p:nvSpPr>
        <p:spPr bwMode="auto">
          <a:xfrm>
            <a:off x="7388225" y="3505200"/>
            <a:ext cx="1065213" cy="338138"/>
          </a:xfrm>
          <a:prstGeom prst="rect">
            <a:avLst/>
          </a:prstGeom>
          <a:noFill/>
          <a:ln w="9525">
            <a:noFill/>
            <a:miter lim="800000"/>
            <a:headEnd/>
            <a:tailEnd/>
          </a:ln>
        </p:spPr>
        <p:txBody>
          <a:bodyPr wrap="none">
            <a:spAutoFit/>
          </a:bodyPr>
          <a:lstStyle/>
          <a:p>
            <a:r>
              <a:rPr lang="en-US" sz="1600" b="1"/>
              <a:t>Grid 0,54</a:t>
            </a:r>
          </a:p>
        </p:txBody>
      </p:sp>
      <p:sp>
        <p:nvSpPr>
          <p:cNvPr id="51216" name="TextBox 57"/>
          <p:cNvSpPr txBox="1">
            <a:spLocks noChangeArrowheads="1"/>
          </p:cNvSpPr>
          <p:nvPr/>
        </p:nvSpPr>
        <p:spPr bwMode="auto">
          <a:xfrm>
            <a:off x="7391400" y="4343400"/>
            <a:ext cx="950913" cy="338138"/>
          </a:xfrm>
          <a:prstGeom prst="rect">
            <a:avLst/>
          </a:prstGeom>
          <a:noFill/>
          <a:ln w="9525">
            <a:noFill/>
            <a:miter lim="800000"/>
            <a:headEnd/>
            <a:tailEnd/>
          </a:ln>
        </p:spPr>
        <p:txBody>
          <a:bodyPr wrap="none">
            <a:spAutoFit/>
          </a:bodyPr>
          <a:lstStyle/>
          <a:p>
            <a:r>
              <a:rPr lang="en-US" sz="1600" b="1"/>
              <a:t>Grid 1,3</a:t>
            </a:r>
          </a:p>
        </p:txBody>
      </p:sp>
      <p:sp>
        <p:nvSpPr>
          <p:cNvPr id="51217" name="TextBox 59"/>
          <p:cNvSpPr txBox="1">
            <a:spLocks noChangeArrowheads="1"/>
          </p:cNvSpPr>
          <p:nvPr/>
        </p:nvSpPr>
        <p:spPr bwMode="auto">
          <a:xfrm>
            <a:off x="7388225" y="5270500"/>
            <a:ext cx="1065213" cy="338138"/>
          </a:xfrm>
          <a:prstGeom prst="rect">
            <a:avLst/>
          </a:prstGeom>
          <a:noFill/>
          <a:ln w="9525">
            <a:noFill/>
            <a:miter lim="800000"/>
            <a:headEnd/>
            <a:tailEnd/>
          </a:ln>
        </p:spPr>
        <p:txBody>
          <a:bodyPr wrap="none">
            <a:spAutoFit/>
          </a:bodyPr>
          <a:lstStyle/>
          <a:p>
            <a:r>
              <a:rPr lang="en-US" sz="1600" b="1"/>
              <a:t>Grid 1,73</a:t>
            </a:r>
          </a:p>
        </p:txBody>
      </p:sp>
      <p:cxnSp>
        <p:nvCxnSpPr>
          <p:cNvPr id="86" name="Straight Connector 60"/>
          <p:cNvCxnSpPr/>
          <p:nvPr/>
        </p:nvCxnSpPr>
        <p:spPr>
          <a:xfrm flipV="1">
            <a:off x="4495800" y="2192338"/>
            <a:ext cx="2743200" cy="17462"/>
          </a:xfrm>
          <a:prstGeom prst="line">
            <a:avLst/>
          </a:prstGeom>
          <a:ln w="19050">
            <a:solidFill>
              <a:schemeClr val="tx1">
                <a:lumMod val="65000"/>
                <a:lumOff val="3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7" name="Straight Connector 63"/>
          <p:cNvCxnSpPr>
            <a:stCxn id="51229" idx="3"/>
          </p:cNvCxnSpPr>
          <p:nvPr/>
        </p:nvCxnSpPr>
        <p:spPr>
          <a:xfrm flipV="1">
            <a:off x="5224463" y="2943225"/>
            <a:ext cx="2014537" cy="30163"/>
          </a:xfrm>
          <a:prstGeom prst="line">
            <a:avLst/>
          </a:prstGeom>
          <a:ln w="19050">
            <a:solidFill>
              <a:schemeClr val="tx1">
                <a:lumMod val="65000"/>
                <a:lumOff val="3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Straight Connector 64"/>
          <p:cNvCxnSpPr/>
          <p:nvPr/>
        </p:nvCxnSpPr>
        <p:spPr>
          <a:xfrm>
            <a:off x="4572000" y="3733800"/>
            <a:ext cx="2667000" cy="0"/>
          </a:xfrm>
          <a:prstGeom prst="line">
            <a:avLst/>
          </a:prstGeom>
          <a:ln w="19050">
            <a:solidFill>
              <a:schemeClr val="tx1">
                <a:lumMod val="65000"/>
                <a:lumOff val="3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9" name="Straight Connector 65"/>
          <p:cNvCxnSpPr/>
          <p:nvPr/>
        </p:nvCxnSpPr>
        <p:spPr>
          <a:xfrm>
            <a:off x="4648200" y="4572000"/>
            <a:ext cx="2590800" cy="0"/>
          </a:xfrm>
          <a:prstGeom prst="line">
            <a:avLst/>
          </a:prstGeom>
          <a:ln w="19050">
            <a:solidFill>
              <a:schemeClr val="tx1">
                <a:lumMod val="65000"/>
                <a:lumOff val="3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0" name="Straight Connector 66"/>
          <p:cNvCxnSpPr/>
          <p:nvPr/>
        </p:nvCxnSpPr>
        <p:spPr>
          <a:xfrm>
            <a:off x="4711700" y="5454650"/>
            <a:ext cx="2527300" cy="31750"/>
          </a:xfrm>
          <a:prstGeom prst="line">
            <a:avLst/>
          </a:prstGeom>
          <a:ln w="19050">
            <a:solidFill>
              <a:schemeClr val="tx1">
                <a:lumMod val="65000"/>
                <a:lumOff val="3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223" name="TextBox 61"/>
          <p:cNvSpPr txBox="1">
            <a:spLocks noChangeArrowheads="1"/>
          </p:cNvSpPr>
          <p:nvPr/>
        </p:nvSpPr>
        <p:spPr bwMode="auto">
          <a:xfrm>
            <a:off x="5619750" y="3895725"/>
            <a:ext cx="1249363" cy="584200"/>
          </a:xfrm>
          <a:prstGeom prst="rect">
            <a:avLst/>
          </a:prstGeom>
          <a:noFill/>
          <a:ln w="9525">
            <a:noFill/>
            <a:miter lim="800000"/>
            <a:headEnd/>
            <a:tailEnd/>
          </a:ln>
        </p:spPr>
        <p:txBody>
          <a:bodyPr wrap="none">
            <a:spAutoFit/>
          </a:bodyPr>
          <a:lstStyle/>
          <a:p>
            <a:r>
              <a:rPr lang="en-US" sz="1600" b="1"/>
              <a:t>Grid 0, 82- </a:t>
            </a:r>
          </a:p>
          <a:p>
            <a:r>
              <a:rPr lang="en-US" sz="1600" b="1"/>
              <a:t>Grid 1, 23+</a:t>
            </a:r>
          </a:p>
        </p:txBody>
      </p:sp>
      <p:sp>
        <p:nvSpPr>
          <p:cNvPr id="51224" name="TextBox 62"/>
          <p:cNvSpPr txBox="1">
            <a:spLocks noChangeArrowheads="1"/>
          </p:cNvSpPr>
          <p:nvPr/>
        </p:nvSpPr>
        <p:spPr bwMode="auto">
          <a:xfrm>
            <a:off x="5600700" y="4724400"/>
            <a:ext cx="1249363" cy="584200"/>
          </a:xfrm>
          <a:prstGeom prst="rect">
            <a:avLst/>
          </a:prstGeom>
          <a:noFill/>
          <a:ln w="9525">
            <a:noFill/>
            <a:miter lim="800000"/>
            <a:headEnd/>
            <a:tailEnd/>
          </a:ln>
        </p:spPr>
        <p:txBody>
          <a:bodyPr wrap="none">
            <a:spAutoFit/>
          </a:bodyPr>
          <a:lstStyle/>
          <a:p>
            <a:r>
              <a:rPr lang="en-US" sz="1600" b="1"/>
              <a:t>Grid 1, 82- </a:t>
            </a:r>
          </a:p>
          <a:p>
            <a:r>
              <a:rPr lang="en-US" sz="1600" b="1"/>
              <a:t>Grid 1, 23+</a:t>
            </a:r>
          </a:p>
        </p:txBody>
      </p:sp>
      <p:sp>
        <p:nvSpPr>
          <p:cNvPr id="93" name="Rectangle 92"/>
          <p:cNvSpPr/>
          <p:nvPr/>
        </p:nvSpPr>
        <p:spPr>
          <a:xfrm>
            <a:off x="609600" y="1905000"/>
            <a:ext cx="1066800" cy="3886200"/>
          </a:xfrm>
          <a:prstGeom prst="rect">
            <a:avLst/>
          </a:prstGeom>
          <a:gradFill flip="none" rotWithShape="1">
            <a:gsLst>
              <a:gs pos="0">
                <a:srgbClr val="0070C0"/>
              </a:gs>
              <a:gs pos="50000">
                <a:schemeClr val="accent1">
                  <a:tint val="44500"/>
                  <a:satMod val="160000"/>
                </a:schemeClr>
              </a:gs>
            </a:gsLst>
            <a:lin ang="16200000" scaled="1"/>
            <a:tileRect/>
          </a:gradFill>
          <a:ln>
            <a:noFill/>
          </a:ln>
          <a:effectLst>
            <a:outerShdw blurRad="88900" dist="76200" dir="8400000" algn="tl"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cs typeface="Arial" charset="0"/>
            </a:endParaRPr>
          </a:p>
        </p:txBody>
      </p:sp>
      <p:cxnSp>
        <p:nvCxnSpPr>
          <p:cNvPr id="94" name="Straight Connector 2"/>
          <p:cNvCxnSpPr/>
          <p:nvPr/>
        </p:nvCxnSpPr>
        <p:spPr>
          <a:xfrm>
            <a:off x="3844925" y="2057400"/>
            <a:ext cx="0" cy="3581400"/>
          </a:xfrm>
          <a:prstGeom prst="line">
            <a:avLst/>
          </a:prstGeom>
          <a:ln w="57150">
            <a:solidFill>
              <a:srgbClr val="FF0000"/>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1227" name="Groupe 94"/>
          <p:cNvGrpSpPr>
            <a:grpSpLocks/>
          </p:cNvGrpSpPr>
          <p:nvPr/>
        </p:nvGrpSpPr>
        <p:grpSpPr bwMode="auto">
          <a:xfrm>
            <a:off x="3727450" y="2362200"/>
            <a:ext cx="234950" cy="2744788"/>
            <a:chOff x="3727866" y="2133600"/>
            <a:chExt cx="234534" cy="2744372"/>
          </a:xfrm>
        </p:grpSpPr>
        <p:sp>
          <p:nvSpPr>
            <p:cNvPr id="96" name="Oval 3"/>
            <p:cNvSpPr/>
            <p:nvPr/>
          </p:nvSpPr>
          <p:spPr>
            <a:xfrm>
              <a:off x="3732628" y="2133600"/>
              <a:ext cx="229772" cy="229772"/>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97" name="Oval 4"/>
            <p:cNvSpPr/>
            <p:nvPr/>
          </p:nvSpPr>
          <p:spPr>
            <a:xfrm>
              <a:off x="3727866" y="2971800"/>
              <a:ext cx="233362" cy="229772"/>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98" name="Oval 5"/>
            <p:cNvSpPr/>
            <p:nvPr/>
          </p:nvSpPr>
          <p:spPr>
            <a:xfrm>
              <a:off x="3727866" y="3733800"/>
              <a:ext cx="233362" cy="230481"/>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99" name="Oval 6"/>
            <p:cNvSpPr/>
            <p:nvPr/>
          </p:nvSpPr>
          <p:spPr>
            <a:xfrm>
              <a:off x="3727866" y="4648200"/>
              <a:ext cx="233362" cy="229772"/>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dirty="0">
                <a:solidFill>
                  <a:schemeClr val="accent6">
                    <a:lumMod val="75000"/>
                  </a:schemeClr>
                </a:solidFill>
                <a:cs typeface="Arial" charset="0"/>
              </a:endParaRPr>
            </a:p>
          </p:txBody>
        </p:sp>
      </p:grpSp>
      <p:sp>
        <p:nvSpPr>
          <p:cNvPr id="100" name="Right Brace 8"/>
          <p:cNvSpPr/>
          <p:nvPr/>
        </p:nvSpPr>
        <p:spPr>
          <a:xfrm>
            <a:off x="3962400" y="2514600"/>
            <a:ext cx="228600" cy="8382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cs typeface="Arial" charset="0"/>
            </a:endParaRPr>
          </a:p>
        </p:txBody>
      </p:sp>
      <p:sp>
        <p:nvSpPr>
          <p:cNvPr id="51229" name="TextBox 9"/>
          <p:cNvSpPr txBox="1">
            <a:spLocks noChangeArrowheads="1"/>
          </p:cNvSpPr>
          <p:nvPr/>
        </p:nvSpPr>
        <p:spPr bwMode="auto">
          <a:xfrm>
            <a:off x="4159250" y="2819400"/>
            <a:ext cx="1065213" cy="307975"/>
          </a:xfrm>
          <a:prstGeom prst="rect">
            <a:avLst/>
          </a:prstGeom>
          <a:noFill/>
          <a:ln w="9525">
            <a:noFill/>
            <a:miter lim="800000"/>
            <a:headEnd/>
            <a:tailEnd/>
          </a:ln>
        </p:spPr>
        <p:txBody>
          <a:bodyPr wrap="none">
            <a:spAutoFit/>
          </a:bodyPr>
          <a:lstStyle/>
          <a:p>
            <a:r>
              <a:rPr lang="en-US" sz="1400" b="1">
                <a:solidFill>
                  <a:srgbClr val="C00000"/>
                </a:solidFill>
              </a:rPr>
              <a:t>INTERVAL</a:t>
            </a:r>
          </a:p>
        </p:txBody>
      </p:sp>
      <p:cxnSp>
        <p:nvCxnSpPr>
          <p:cNvPr id="102" name="Straight Arrow Connector 11"/>
          <p:cNvCxnSpPr>
            <a:stCxn id="51231" idx="0"/>
            <a:endCxn id="0" idx="2"/>
          </p:cNvCxnSpPr>
          <p:nvPr/>
        </p:nvCxnSpPr>
        <p:spPr>
          <a:xfrm flipV="1">
            <a:off x="3476625" y="2476500"/>
            <a:ext cx="255588" cy="2667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1231" name="TextBox 12"/>
          <p:cNvSpPr txBox="1">
            <a:spLocks noChangeArrowheads="1"/>
          </p:cNvSpPr>
          <p:nvPr/>
        </p:nvSpPr>
        <p:spPr bwMode="auto">
          <a:xfrm>
            <a:off x="3124200" y="2743200"/>
            <a:ext cx="703263" cy="307975"/>
          </a:xfrm>
          <a:prstGeom prst="rect">
            <a:avLst/>
          </a:prstGeom>
          <a:noFill/>
          <a:ln w="9525">
            <a:noFill/>
            <a:miter lim="800000"/>
            <a:headEnd/>
            <a:tailEnd/>
          </a:ln>
        </p:spPr>
        <p:txBody>
          <a:bodyPr wrap="none">
            <a:spAutoFit/>
          </a:bodyPr>
          <a:lstStyle/>
          <a:p>
            <a:r>
              <a:rPr lang="en-US" sz="1400" b="1">
                <a:solidFill>
                  <a:srgbClr val="C00000"/>
                </a:solidFill>
              </a:rPr>
              <a:t>NODE</a:t>
            </a:r>
          </a:p>
        </p:txBody>
      </p:sp>
      <p:cxnSp>
        <p:nvCxnSpPr>
          <p:cNvPr id="104" name="Straight Arrow Connector 14"/>
          <p:cNvCxnSpPr>
            <a:stCxn id="51231" idx="2"/>
            <a:endCxn id="0" idx="2"/>
          </p:cNvCxnSpPr>
          <p:nvPr/>
        </p:nvCxnSpPr>
        <p:spPr>
          <a:xfrm>
            <a:off x="3476625" y="3051175"/>
            <a:ext cx="250825"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5" name="TextBox 21"/>
          <p:cNvSpPr txBox="1">
            <a:spLocks noChangeArrowheads="1"/>
          </p:cNvSpPr>
          <p:nvPr/>
        </p:nvSpPr>
        <p:spPr bwMode="auto">
          <a:xfrm>
            <a:off x="3338513" y="1458913"/>
            <a:ext cx="1004887" cy="369887"/>
          </a:xfrm>
          <a:prstGeom prst="rect">
            <a:avLst/>
          </a:prstGeom>
          <a:noFill/>
          <a:ln w="9525">
            <a:noFill/>
            <a:miter lim="800000"/>
            <a:headEnd/>
            <a:tailEnd/>
          </a:ln>
        </p:spPr>
        <p:txBody>
          <a:bodyPr wrap="none">
            <a:spAutoFit/>
          </a:bodyPr>
          <a:lstStyle/>
          <a:p>
            <a:pPr>
              <a:defRPr/>
            </a:pPr>
            <a:r>
              <a:rPr lang="en-US" b="1" dirty="0">
                <a:solidFill>
                  <a:schemeClr val="bg1">
                    <a:lumMod val="65000"/>
                  </a:schemeClr>
                </a:solidFill>
                <a:cs typeface="+mn-cs"/>
              </a:rPr>
              <a:t>FRAME</a:t>
            </a:r>
          </a:p>
        </p:txBody>
      </p:sp>
      <p:sp>
        <p:nvSpPr>
          <p:cNvPr id="106" name="TextBox 29"/>
          <p:cNvSpPr txBox="1">
            <a:spLocks noChangeArrowheads="1"/>
          </p:cNvSpPr>
          <p:nvPr/>
        </p:nvSpPr>
        <p:spPr bwMode="auto">
          <a:xfrm>
            <a:off x="412750" y="1219200"/>
            <a:ext cx="1492250" cy="646113"/>
          </a:xfrm>
          <a:prstGeom prst="rect">
            <a:avLst/>
          </a:prstGeom>
          <a:noFill/>
          <a:ln w="9525">
            <a:noFill/>
            <a:miter lim="800000"/>
            <a:headEnd/>
            <a:tailEnd/>
          </a:ln>
        </p:spPr>
        <p:txBody>
          <a:bodyPr wrap="none">
            <a:spAutoFit/>
          </a:bodyPr>
          <a:lstStyle/>
          <a:p>
            <a:r>
              <a:rPr lang="en-US" b="1">
                <a:solidFill>
                  <a:srgbClr val="A6A6A6"/>
                </a:solidFill>
              </a:rPr>
              <a:t>MEASURED</a:t>
            </a:r>
          </a:p>
          <a:p>
            <a:r>
              <a:rPr lang="en-US" b="1">
                <a:solidFill>
                  <a:srgbClr val="A6A6A6"/>
                </a:solidFill>
              </a:rPr>
              <a:t>DEPTH</a:t>
            </a:r>
          </a:p>
        </p:txBody>
      </p:sp>
      <p:cxnSp>
        <p:nvCxnSpPr>
          <p:cNvPr id="107" name="Straight Connector 36"/>
          <p:cNvCxnSpPr/>
          <p:nvPr/>
        </p:nvCxnSpPr>
        <p:spPr>
          <a:xfrm>
            <a:off x="1676400" y="2438400"/>
            <a:ext cx="1828800" cy="0"/>
          </a:xfrm>
          <a:prstGeom prst="line">
            <a:avLst/>
          </a:prstGeom>
          <a:ln w="28575">
            <a:solidFill>
              <a:schemeClr val="tx2">
                <a:lumMod val="40000"/>
                <a:lumOff val="60000"/>
              </a:schemeClr>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Straight Connector 36"/>
          <p:cNvCxnSpPr/>
          <p:nvPr/>
        </p:nvCxnSpPr>
        <p:spPr>
          <a:xfrm>
            <a:off x="1676400" y="3276600"/>
            <a:ext cx="1828800" cy="0"/>
          </a:xfrm>
          <a:prstGeom prst="line">
            <a:avLst/>
          </a:prstGeom>
          <a:ln w="28575">
            <a:solidFill>
              <a:schemeClr val="tx2">
                <a:lumMod val="60000"/>
                <a:lumOff val="40000"/>
              </a:schemeClr>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9" name="Straight Connector 36"/>
          <p:cNvCxnSpPr/>
          <p:nvPr/>
        </p:nvCxnSpPr>
        <p:spPr>
          <a:xfrm>
            <a:off x="1676400" y="4038600"/>
            <a:ext cx="1828800" cy="0"/>
          </a:xfrm>
          <a:prstGeom prst="line">
            <a:avLst/>
          </a:prstGeom>
          <a:ln w="28575">
            <a:solidFill>
              <a:srgbClr val="0070C0"/>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0" name="Straight Connector 36"/>
          <p:cNvCxnSpPr/>
          <p:nvPr/>
        </p:nvCxnSpPr>
        <p:spPr>
          <a:xfrm>
            <a:off x="1676400" y="4953000"/>
            <a:ext cx="1828800" cy="0"/>
          </a:xfrm>
          <a:prstGeom prst="line">
            <a:avLst/>
          </a:prstGeom>
          <a:ln w="28575">
            <a:solidFill>
              <a:schemeClr val="tx2">
                <a:lumMod val="50000"/>
              </a:schemeClr>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1239" name="Group 34"/>
          <p:cNvGrpSpPr>
            <a:grpSpLocks/>
          </p:cNvGrpSpPr>
          <p:nvPr/>
        </p:nvGrpSpPr>
        <p:grpSpPr bwMode="auto">
          <a:xfrm>
            <a:off x="914400" y="2286000"/>
            <a:ext cx="441325" cy="2895600"/>
            <a:chOff x="884984" y="2482334"/>
            <a:chExt cx="441146" cy="2896516"/>
          </a:xfrm>
        </p:grpSpPr>
        <p:sp>
          <p:nvSpPr>
            <p:cNvPr id="51248" name="TextBox 30"/>
            <p:cNvSpPr txBox="1">
              <a:spLocks noChangeArrowheads="1"/>
            </p:cNvSpPr>
            <p:nvPr/>
          </p:nvSpPr>
          <p:spPr bwMode="auto">
            <a:xfrm>
              <a:off x="884984" y="2482334"/>
              <a:ext cx="441146" cy="369332"/>
            </a:xfrm>
            <a:prstGeom prst="rect">
              <a:avLst/>
            </a:prstGeom>
            <a:noFill/>
            <a:ln w="9525">
              <a:noFill/>
              <a:miter lim="800000"/>
              <a:headEnd/>
              <a:tailEnd/>
            </a:ln>
          </p:spPr>
          <p:txBody>
            <a:bodyPr wrap="none">
              <a:spAutoFit/>
            </a:bodyPr>
            <a:lstStyle/>
            <a:p>
              <a:r>
                <a:rPr lang="en-US" b="1"/>
                <a:t>12</a:t>
              </a:r>
            </a:p>
          </p:txBody>
        </p:sp>
        <p:sp>
          <p:nvSpPr>
            <p:cNvPr id="51249" name="TextBox 31"/>
            <p:cNvSpPr txBox="1">
              <a:spLocks noChangeArrowheads="1"/>
            </p:cNvSpPr>
            <p:nvPr/>
          </p:nvSpPr>
          <p:spPr bwMode="auto">
            <a:xfrm>
              <a:off x="884984" y="3332588"/>
              <a:ext cx="441146" cy="369332"/>
            </a:xfrm>
            <a:prstGeom prst="rect">
              <a:avLst/>
            </a:prstGeom>
            <a:noFill/>
            <a:ln w="9525">
              <a:noFill/>
              <a:miter lim="800000"/>
              <a:headEnd/>
              <a:tailEnd/>
            </a:ln>
          </p:spPr>
          <p:txBody>
            <a:bodyPr wrap="none">
              <a:spAutoFit/>
            </a:bodyPr>
            <a:lstStyle/>
            <a:p>
              <a:r>
                <a:rPr lang="en-US" b="1"/>
                <a:t>24</a:t>
              </a:r>
            </a:p>
          </p:txBody>
        </p:sp>
        <p:sp>
          <p:nvSpPr>
            <p:cNvPr id="51250" name="TextBox 32"/>
            <p:cNvSpPr txBox="1">
              <a:spLocks noChangeArrowheads="1"/>
            </p:cNvSpPr>
            <p:nvPr/>
          </p:nvSpPr>
          <p:spPr bwMode="auto">
            <a:xfrm>
              <a:off x="884984" y="4094829"/>
              <a:ext cx="441146" cy="369332"/>
            </a:xfrm>
            <a:prstGeom prst="rect">
              <a:avLst/>
            </a:prstGeom>
            <a:noFill/>
            <a:ln w="9525">
              <a:noFill/>
              <a:miter lim="800000"/>
              <a:headEnd/>
              <a:tailEnd/>
            </a:ln>
          </p:spPr>
          <p:txBody>
            <a:bodyPr wrap="none">
              <a:spAutoFit/>
            </a:bodyPr>
            <a:lstStyle/>
            <a:p>
              <a:r>
                <a:rPr lang="en-US" b="1"/>
                <a:t>35</a:t>
              </a:r>
            </a:p>
          </p:txBody>
        </p:sp>
        <p:sp>
          <p:nvSpPr>
            <p:cNvPr id="51251" name="TextBox 33"/>
            <p:cNvSpPr txBox="1">
              <a:spLocks noChangeArrowheads="1"/>
            </p:cNvSpPr>
            <p:nvPr/>
          </p:nvSpPr>
          <p:spPr bwMode="auto">
            <a:xfrm>
              <a:off x="884984" y="5009518"/>
              <a:ext cx="441146" cy="369332"/>
            </a:xfrm>
            <a:prstGeom prst="rect">
              <a:avLst/>
            </a:prstGeom>
            <a:noFill/>
            <a:ln w="9525">
              <a:noFill/>
              <a:miter lim="800000"/>
              <a:headEnd/>
              <a:tailEnd/>
            </a:ln>
          </p:spPr>
          <p:txBody>
            <a:bodyPr wrap="none">
              <a:spAutoFit/>
            </a:bodyPr>
            <a:lstStyle/>
            <a:p>
              <a:r>
                <a:rPr lang="en-US" b="1"/>
                <a:t>47</a:t>
              </a:r>
            </a:p>
          </p:txBody>
        </p:sp>
      </p:grpSp>
      <p:sp>
        <p:nvSpPr>
          <p:cNvPr id="118" name="Rectangle 117"/>
          <p:cNvSpPr/>
          <p:nvPr/>
        </p:nvSpPr>
        <p:spPr>
          <a:xfrm rot="10800000">
            <a:off x="2895600" y="1828801"/>
            <a:ext cx="5638800" cy="381000"/>
          </a:xfrm>
          <a:prstGeom prst="rect">
            <a:avLst/>
          </a:prstGeom>
          <a:gradFill flip="none" rotWithShape="1">
            <a:gsLst>
              <a:gs pos="23000">
                <a:schemeClr val="bg1"/>
              </a:gs>
              <a:gs pos="100000">
                <a:schemeClr val="bg1">
                  <a:shade val="67500"/>
                  <a:satMod val="115000"/>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119" name="Rectangle 118"/>
          <p:cNvSpPr/>
          <p:nvPr/>
        </p:nvSpPr>
        <p:spPr>
          <a:xfrm rot="10800000">
            <a:off x="533400" y="1828800"/>
            <a:ext cx="1295400" cy="381000"/>
          </a:xfrm>
          <a:prstGeom prst="rect">
            <a:avLst/>
          </a:prstGeom>
          <a:gradFill flip="none" rotWithShape="1">
            <a:gsLst>
              <a:gs pos="23000">
                <a:schemeClr val="bg1"/>
              </a:gs>
              <a:gs pos="100000">
                <a:schemeClr val="bg1">
                  <a:shade val="67500"/>
                  <a:satMod val="115000"/>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51246" name="Titre 1"/>
          <p:cNvSpPr txBox="1">
            <a:spLocks/>
          </p:cNvSpPr>
          <p:nvPr/>
        </p:nvSpPr>
        <p:spPr bwMode="auto">
          <a:xfrm>
            <a:off x="457200" y="274638"/>
            <a:ext cx="8686800" cy="868362"/>
          </a:xfrm>
          <a:prstGeom prst="rect">
            <a:avLst/>
          </a:prstGeom>
          <a:noFill/>
          <a:ln w="9525">
            <a:noFill/>
            <a:miter lim="800000"/>
            <a:headEnd/>
            <a:tailEnd/>
          </a:ln>
        </p:spPr>
        <p:txBody>
          <a:bodyPr/>
          <a:lstStyle/>
          <a:p>
            <a:pPr defTabSz="457200"/>
            <a:r>
              <a:rPr lang="en-US" sz="2800" b="1">
                <a:solidFill>
                  <a:srgbClr val="C00000"/>
                </a:solidFill>
              </a:rPr>
              <a:t>4.3.1 </a:t>
            </a:r>
            <a:r>
              <a:rPr lang="en-US" sz="2800" b="1"/>
              <a:t>Connecting to the Grid: Blocked well frame </a:t>
            </a:r>
          </a:p>
        </p:txBody>
      </p:sp>
      <p:sp>
        <p:nvSpPr>
          <p:cNvPr id="51247"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980FA249-887E-45CB-951F-99EFE3A8BA17}" type="slidenum">
              <a:rPr lang="en-US" sz="1200" b="1">
                <a:solidFill>
                  <a:srgbClr val="000000"/>
                </a:solidFill>
                <a:latin typeface="Calibri" pitchFamily="34" charset="0"/>
              </a:rPr>
              <a:pPr algn="r"/>
              <a:t>22</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re 1"/>
          <p:cNvSpPr txBox="1">
            <a:spLocks/>
          </p:cNvSpPr>
          <p:nvPr/>
        </p:nvSpPr>
        <p:spPr bwMode="auto">
          <a:xfrm>
            <a:off x="457200" y="274638"/>
            <a:ext cx="7772400" cy="868362"/>
          </a:xfrm>
          <a:prstGeom prst="rect">
            <a:avLst/>
          </a:prstGeom>
          <a:noFill/>
          <a:ln w="9525">
            <a:noFill/>
            <a:miter lim="800000"/>
            <a:headEnd/>
            <a:tailEnd/>
          </a:ln>
        </p:spPr>
        <p:txBody>
          <a:bodyPr/>
          <a:lstStyle/>
          <a:p>
            <a:pPr defTabSz="457200"/>
            <a:r>
              <a:rPr lang="en-US" sz="2800" b="1">
                <a:solidFill>
                  <a:srgbClr val="C00000"/>
                </a:solidFill>
              </a:rPr>
              <a:t>4.2.2</a:t>
            </a:r>
            <a:r>
              <a:rPr lang="en-US" sz="2800" b="1"/>
              <a:t> Connecting to Stratigraphy</a:t>
            </a:r>
          </a:p>
        </p:txBody>
      </p:sp>
      <p:sp>
        <p:nvSpPr>
          <p:cNvPr id="53250" name="Title 8"/>
          <p:cNvSpPr txBox="1">
            <a:spLocks/>
          </p:cNvSpPr>
          <p:nvPr/>
        </p:nvSpPr>
        <p:spPr bwMode="auto">
          <a:xfrm>
            <a:off x="533400" y="1447800"/>
            <a:ext cx="8382000" cy="4191000"/>
          </a:xfrm>
          <a:prstGeom prst="rect">
            <a:avLst/>
          </a:prstGeom>
          <a:noFill/>
          <a:ln w="9525">
            <a:noFill/>
            <a:miter lim="800000"/>
            <a:headEnd/>
            <a:tailEnd/>
          </a:ln>
        </p:spPr>
        <p:txBody>
          <a:bodyPr/>
          <a:lstStyle/>
          <a:p>
            <a:pPr algn="ctr" defTabSz="457200"/>
            <a:endParaRPr lang="fr-FR" sz="2000">
              <a:solidFill>
                <a:srgbClr val="000000"/>
              </a:solidFill>
            </a:endParaRPr>
          </a:p>
        </p:txBody>
      </p:sp>
      <p:sp>
        <p:nvSpPr>
          <p:cNvPr id="63" name="Rectangle 62"/>
          <p:cNvSpPr/>
          <p:nvPr/>
        </p:nvSpPr>
        <p:spPr>
          <a:xfrm>
            <a:off x="2971800" y="1524000"/>
            <a:ext cx="5791200" cy="4572000"/>
          </a:xfrm>
          <a:prstGeom prst="rect">
            <a:avLst/>
          </a:prstGeom>
          <a:solidFill>
            <a:schemeClr val="bg1"/>
          </a:solidFill>
          <a:ln>
            <a:noFill/>
            <a:prstDash val="sys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solidFill>
                <a:schemeClr val="accent2">
                  <a:lumMod val="40000"/>
                  <a:lumOff val="60000"/>
                </a:schemeClr>
              </a:solidFill>
              <a:cs typeface="Arial" charset="0"/>
            </a:endParaRPr>
          </a:p>
        </p:txBody>
      </p:sp>
      <p:sp>
        <p:nvSpPr>
          <p:cNvPr id="68" name="Rectangle 67"/>
          <p:cNvSpPr/>
          <p:nvPr/>
        </p:nvSpPr>
        <p:spPr>
          <a:xfrm>
            <a:off x="5646738" y="1981200"/>
            <a:ext cx="1439862" cy="3886200"/>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62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cs typeface="Arial" charset="0"/>
            </a:endParaRPr>
          </a:p>
        </p:txBody>
      </p:sp>
      <p:sp>
        <p:nvSpPr>
          <p:cNvPr id="69" name="Rectangle 68"/>
          <p:cNvSpPr/>
          <p:nvPr/>
        </p:nvSpPr>
        <p:spPr>
          <a:xfrm>
            <a:off x="7399338" y="1981200"/>
            <a:ext cx="1211262" cy="3886200"/>
          </a:xfrm>
          <a:prstGeom prst="rect">
            <a:avLst/>
          </a:prstGeom>
          <a:gradFill flip="none" rotWithShape="1">
            <a:gsLst>
              <a:gs pos="0">
                <a:schemeClr val="accent3">
                  <a:tint val="66000"/>
                  <a:satMod val="160000"/>
                </a:schemeClr>
              </a:gs>
              <a:gs pos="50000">
                <a:schemeClr val="accent3">
                  <a:tint val="44500"/>
                  <a:satMod val="160000"/>
                </a:schemeClr>
              </a:gs>
              <a:gs pos="100000">
                <a:schemeClr val="accent3">
                  <a:tint val="23500"/>
                  <a:satMod val="160000"/>
                </a:schemeClr>
              </a:gs>
            </a:gsLst>
            <a:lin ang="16200000" scaled="1"/>
            <a:tileRect/>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600" b="1">
              <a:solidFill>
                <a:srgbClr val="FFFFFF"/>
              </a:solidFill>
              <a:cs typeface="Arial" charset="0"/>
            </a:endParaRPr>
          </a:p>
        </p:txBody>
      </p:sp>
      <p:sp>
        <p:nvSpPr>
          <p:cNvPr id="70" name="TextBox 41"/>
          <p:cNvSpPr txBox="1">
            <a:spLocks noChangeArrowheads="1"/>
          </p:cNvSpPr>
          <p:nvPr/>
        </p:nvSpPr>
        <p:spPr bwMode="auto">
          <a:xfrm>
            <a:off x="5715000" y="1600200"/>
            <a:ext cx="1350963" cy="369888"/>
          </a:xfrm>
          <a:prstGeom prst="rect">
            <a:avLst/>
          </a:prstGeom>
          <a:noFill/>
          <a:ln w="9525">
            <a:noFill/>
            <a:miter lim="800000"/>
            <a:headEnd/>
            <a:tailEnd/>
          </a:ln>
        </p:spPr>
        <p:txBody>
          <a:bodyPr wrap="none">
            <a:spAutoFit/>
          </a:bodyPr>
          <a:lstStyle/>
          <a:p>
            <a:pPr algn="ctr">
              <a:defRPr/>
            </a:pPr>
            <a:r>
              <a:rPr lang="en-US" b="1" dirty="0">
                <a:solidFill>
                  <a:schemeClr val="bg1">
                    <a:lumMod val="50000"/>
                  </a:schemeClr>
                </a:solidFill>
                <a:cs typeface="+mn-cs"/>
              </a:rPr>
              <a:t>MARKERS</a:t>
            </a:r>
            <a:endParaRPr lang="en-US" b="1" dirty="0">
              <a:solidFill>
                <a:schemeClr val="bg1">
                  <a:lumMod val="50000"/>
                </a:schemeClr>
              </a:solidFill>
              <a:cs typeface="+mn-cs"/>
            </a:endParaRPr>
          </a:p>
        </p:txBody>
      </p:sp>
      <p:grpSp>
        <p:nvGrpSpPr>
          <p:cNvPr id="53255" name="Group 42"/>
          <p:cNvGrpSpPr>
            <a:grpSpLocks/>
          </p:cNvGrpSpPr>
          <p:nvPr/>
        </p:nvGrpSpPr>
        <p:grpSpPr bwMode="auto">
          <a:xfrm>
            <a:off x="5878513" y="2325688"/>
            <a:ext cx="1030287" cy="2997200"/>
            <a:chOff x="731096" y="2364939"/>
            <a:chExt cx="1031333" cy="2996774"/>
          </a:xfrm>
        </p:grpSpPr>
        <p:sp>
          <p:nvSpPr>
            <p:cNvPr id="53311" name="TextBox 43"/>
            <p:cNvSpPr txBox="1">
              <a:spLocks noChangeArrowheads="1"/>
            </p:cNvSpPr>
            <p:nvPr/>
          </p:nvSpPr>
          <p:spPr bwMode="auto">
            <a:xfrm>
              <a:off x="820863" y="2364939"/>
              <a:ext cx="903058" cy="646312"/>
            </a:xfrm>
            <a:prstGeom prst="rect">
              <a:avLst/>
            </a:prstGeom>
            <a:noFill/>
            <a:ln w="9525">
              <a:noFill/>
              <a:miter lim="800000"/>
              <a:headEnd/>
              <a:tailEnd/>
            </a:ln>
          </p:spPr>
          <p:txBody>
            <a:bodyPr wrap="none">
              <a:spAutoFit/>
            </a:bodyPr>
            <a:lstStyle/>
            <a:p>
              <a:r>
                <a:rPr lang="en-US" b="1"/>
                <a:t>Top </a:t>
              </a:r>
            </a:p>
            <a:p>
              <a:r>
                <a:rPr lang="en-US" b="1"/>
                <a:t>Dunlin</a:t>
              </a:r>
            </a:p>
          </p:txBody>
        </p:sp>
        <p:sp>
          <p:nvSpPr>
            <p:cNvPr id="53312" name="TextBox 44"/>
            <p:cNvSpPr txBox="1">
              <a:spLocks noChangeArrowheads="1"/>
            </p:cNvSpPr>
            <p:nvPr/>
          </p:nvSpPr>
          <p:spPr bwMode="auto">
            <a:xfrm>
              <a:off x="808039" y="3203095"/>
              <a:ext cx="937244" cy="646312"/>
            </a:xfrm>
            <a:prstGeom prst="rect">
              <a:avLst/>
            </a:prstGeom>
            <a:noFill/>
            <a:ln w="9525">
              <a:noFill/>
              <a:miter lim="800000"/>
              <a:headEnd/>
              <a:tailEnd/>
            </a:ln>
          </p:spPr>
          <p:txBody>
            <a:bodyPr wrap="none">
              <a:spAutoFit/>
            </a:bodyPr>
            <a:lstStyle/>
            <a:p>
              <a:r>
                <a:rPr lang="en-US" b="1"/>
                <a:t>Top </a:t>
              </a:r>
            </a:p>
            <a:p>
              <a:r>
                <a:rPr lang="en-US" b="1"/>
                <a:t>Talbert</a:t>
              </a:r>
            </a:p>
          </p:txBody>
        </p:sp>
        <p:sp>
          <p:nvSpPr>
            <p:cNvPr id="53313" name="TextBox 45"/>
            <p:cNvSpPr txBox="1">
              <a:spLocks noChangeArrowheads="1"/>
            </p:cNvSpPr>
            <p:nvPr/>
          </p:nvSpPr>
          <p:spPr bwMode="auto">
            <a:xfrm>
              <a:off x="731096" y="4041289"/>
              <a:ext cx="1031333" cy="646312"/>
            </a:xfrm>
            <a:prstGeom prst="rect">
              <a:avLst/>
            </a:prstGeom>
            <a:noFill/>
            <a:ln w="9525">
              <a:noFill/>
              <a:miter lim="800000"/>
              <a:headEnd/>
              <a:tailEnd/>
            </a:ln>
          </p:spPr>
          <p:txBody>
            <a:bodyPr wrap="none">
              <a:spAutoFit/>
            </a:bodyPr>
            <a:lstStyle/>
            <a:p>
              <a:r>
                <a:rPr lang="en-US" b="1"/>
                <a:t>Top</a:t>
              </a:r>
            </a:p>
            <a:p>
              <a:r>
                <a:rPr lang="en-US" b="1"/>
                <a:t>Ranoch</a:t>
              </a:r>
            </a:p>
          </p:txBody>
        </p:sp>
        <p:sp>
          <p:nvSpPr>
            <p:cNvPr id="53314" name="TextBox 46"/>
            <p:cNvSpPr txBox="1">
              <a:spLocks noChangeArrowheads="1"/>
            </p:cNvSpPr>
            <p:nvPr/>
          </p:nvSpPr>
          <p:spPr bwMode="auto">
            <a:xfrm>
              <a:off x="791980" y="4992392"/>
              <a:ext cx="924417" cy="369321"/>
            </a:xfrm>
            <a:prstGeom prst="rect">
              <a:avLst/>
            </a:prstGeom>
            <a:noFill/>
            <a:ln w="9525">
              <a:noFill/>
              <a:miter lim="800000"/>
              <a:headEnd/>
              <a:tailEnd/>
            </a:ln>
          </p:spPr>
          <p:txBody>
            <a:bodyPr wrap="none">
              <a:spAutoFit/>
            </a:bodyPr>
            <a:lstStyle/>
            <a:p>
              <a:r>
                <a:rPr lang="en-US" b="1"/>
                <a:t>Top T1</a:t>
              </a:r>
            </a:p>
          </p:txBody>
        </p:sp>
      </p:grpSp>
      <p:cxnSp>
        <p:nvCxnSpPr>
          <p:cNvPr id="76" name="Straight Connector 48"/>
          <p:cNvCxnSpPr/>
          <p:nvPr/>
        </p:nvCxnSpPr>
        <p:spPr>
          <a:xfrm>
            <a:off x="4343400" y="3024188"/>
            <a:ext cx="1600200" cy="0"/>
          </a:xfrm>
          <a:prstGeom prst="line">
            <a:avLst/>
          </a:prstGeom>
          <a:ln>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TextBox 52"/>
          <p:cNvSpPr txBox="1">
            <a:spLocks noChangeArrowheads="1"/>
          </p:cNvSpPr>
          <p:nvPr/>
        </p:nvSpPr>
        <p:spPr bwMode="auto">
          <a:xfrm>
            <a:off x="7566025" y="1600200"/>
            <a:ext cx="877888" cy="369888"/>
          </a:xfrm>
          <a:prstGeom prst="rect">
            <a:avLst/>
          </a:prstGeom>
          <a:noFill/>
          <a:ln w="9525">
            <a:noFill/>
            <a:miter lim="800000"/>
            <a:headEnd/>
            <a:tailEnd/>
          </a:ln>
        </p:spPr>
        <p:txBody>
          <a:bodyPr wrap="none">
            <a:spAutoFit/>
          </a:bodyPr>
          <a:lstStyle/>
          <a:p>
            <a:pPr algn="ctr">
              <a:defRPr/>
            </a:pPr>
            <a:r>
              <a:rPr lang="en-US" b="1" dirty="0">
                <a:solidFill>
                  <a:schemeClr val="bg1">
                    <a:lumMod val="50000"/>
                  </a:schemeClr>
                </a:solidFill>
                <a:cs typeface="+mn-cs"/>
              </a:rPr>
              <a:t>UNITS</a:t>
            </a:r>
            <a:endParaRPr lang="en-US" b="1" dirty="0">
              <a:solidFill>
                <a:schemeClr val="bg1">
                  <a:lumMod val="50000"/>
                </a:schemeClr>
              </a:solidFill>
              <a:cs typeface="+mn-cs"/>
            </a:endParaRPr>
          </a:p>
        </p:txBody>
      </p:sp>
      <p:sp>
        <p:nvSpPr>
          <p:cNvPr id="78" name="Rectangle 77"/>
          <p:cNvSpPr/>
          <p:nvPr/>
        </p:nvSpPr>
        <p:spPr>
          <a:xfrm>
            <a:off x="3124200" y="1981200"/>
            <a:ext cx="2209800" cy="3886200"/>
          </a:xfrm>
          <a:prstGeom prst="rect">
            <a:avLst/>
          </a:prstGeom>
          <a:gradFill>
            <a:gsLst>
              <a:gs pos="4000">
                <a:schemeClr val="bg1">
                  <a:lumMod val="50000"/>
                </a:schemeClr>
              </a:gs>
              <a:gs pos="51000">
                <a:schemeClr val="bg1">
                  <a:lumMod val="95000"/>
                </a:schemeClr>
              </a:gs>
            </a:gsLst>
            <a:lin ang="162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cs typeface="Arial" charset="0"/>
            </a:endParaRPr>
          </a:p>
        </p:txBody>
      </p:sp>
      <p:sp>
        <p:nvSpPr>
          <p:cNvPr id="79" name="Rectangle 78"/>
          <p:cNvSpPr/>
          <p:nvPr/>
        </p:nvSpPr>
        <p:spPr>
          <a:xfrm>
            <a:off x="762000" y="1981200"/>
            <a:ext cx="1066800" cy="3886200"/>
          </a:xfrm>
          <a:prstGeom prst="rect">
            <a:avLst/>
          </a:prstGeom>
          <a:gradFill flip="none" rotWithShape="1">
            <a:gsLst>
              <a:gs pos="0">
                <a:srgbClr val="0070C0"/>
              </a:gs>
              <a:gs pos="50000">
                <a:schemeClr val="accent1">
                  <a:tint val="44500"/>
                  <a:satMod val="160000"/>
                </a:schemeClr>
              </a:gs>
            </a:gsLst>
            <a:lin ang="16200000" scaled="1"/>
            <a:tileRect/>
          </a:gradFill>
          <a:ln>
            <a:noFill/>
          </a:ln>
          <a:effectLst>
            <a:outerShdw blurRad="88900" dist="76200" dir="8400000" algn="tl"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FFFF"/>
              </a:solidFill>
              <a:cs typeface="Arial" charset="0"/>
            </a:endParaRPr>
          </a:p>
        </p:txBody>
      </p:sp>
      <p:cxnSp>
        <p:nvCxnSpPr>
          <p:cNvPr id="80" name="Straight Connector 2"/>
          <p:cNvCxnSpPr/>
          <p:nvPr/>
        </p:nvCxnSpPr>
        <p:spPr>
          <a:xfrm>
            <a:off x="3997325" y="2133600"/>
            <a:ext cx="0" cy="3581400"/>
          </a:xfrm>
          <a:prstGeom prst="line">
            <a:avLst/>
          </a:prstGeom>
          <a:ln w="57150">
            <a:solidFill>
              <a:srgbClr val="FF0000"/>
            </a:solidFill>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3261" name="Groupe 80"/>
          <p:cNvGrpSpPr>
            <a:grpSpLocks/>
          </p:cNvGrpSpPr>
          <p:nvPr/>
        </p:nvGrpSpPr>
        <p:grpSpPr bwMode="auto">
          <a:xfrm>
            <a:off x="3879850" y="2438400"/>
            <a:ext cx="234950" cy="2744788"/>
            <a:chOff x="3727866" y="2133600"/>
            <a:chExt cx="234534" cy="2744372"/>
          </a:xfrm>
        </p:grpSpPr>
        <p:sp>
          <p:nvSpPr>
            <p:cNvPr id="82" name="Oval 3"/>
            <p:cNvSpPr/>
            <p:nvPr/>
          </p:nvSpPr>
          <p:spPr>
            <a:xfrm>
              <a:off x="3732628" y="2133600"/>
              <a:ext cx="229772" cy="229772"/>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83" name="Oval 4"/>
            <p:cNvSpPr/>
            <p:nvPr/>
          </p:nvSpPr>
          <p:spPr>
            <a:xfrm>
              <a:off x="3727866" y="2971800"/>
              <a:ext cx="233362" cy="229772"/>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84" name="Oval 5"/>
            <p:cNvSpPr/>
            <p:nvPr/>
          </p:nvSpPr>
          <p:spPr>
            <a:xfrm>
              <a:off x="3727866" y="3733800"/>
              <a:ext cx="233362" cy="230481"/>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85" name="Oval 6"/>
            <p:cNvSpPr/>
            <p:nvPr/>
          </p:nvSpPr>
          <p:spPr>
            <a:xfrm>
              <a:off x="3727866" y="4648200"/>
              <a:ext cx="233362" cy="229772"/>
            </a:xfrm>
            <a:prstGeom prst="ellipse">
              <a:avLst/>
            </a:prstGeom>
            <a:solidFill>
              <a:srgbClr val="FF0000"/>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dirty="0">
                <a:solidFill>
                  <a:schemeClr val="accent6">
                    <a:lumMod val="75000"/>
                  </a:schemeClr>
                </a:solidFill>
                <a:cs typeface="Arial" charset="0"/>
              </a:endParaRPr>
            </a:p>
          </p:txBody>
        </p:sp>
      </p:grpSp>
      <p:sp>
        <p:nvSpPr>
          <p:cNvPr id="86" name="Right Brace 8"/>
          <p:cNvSpPr/>
          <p:nvPr/>
        </p:nvSpPr>
        <p:spPr>
          <a:xfrm>
            <a:off x="4114800" y="2590800"/>
            <a:ext cx="228600" cy="83820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fr-FR">
              <a:cs typeface="Arial" charset="0"/>
            </a:endParaRPr>
          </a:p>
        </p:txBody>
      </p:sp>
      <p:sp>
        <p:nvSpPr>
          <p:cNvPr id="53263" name="TextBox 9"/>
          <p:cNvSpPr txBox="1">
            <a:spLocks noChangeArrowheads="1"/>
          </p:cNvSpPr>
          <p:nvPr/>
        </p:nvSpPr>
        <p:spPr bwMode="auto">
          <a:xfrm>
            <a:off x="4311650" y="2895600"/>
            <a:ext cx="1065213" cy="307975"/>
          </a:xfrm>
          <a:prstGeom prst="rect">
            <a:avLst/>
          </a:prstGeom>
          <a:noFill/>
          <a:ln w="9525">
            <a:noFill/>
            <a:miter lim="800000"/>
            <a:headEnd/>
            <a:tailEnd/>
          </a:ln>
        </p:spPr>
        <p:txBody>
          <a:bodyPr wrap="none">
            <a:spAutoFit/>
          </a:bodyPr>
          <a:lstStyle/>
          <a:p>
            <a:r>
              <a:rPr lang="en-US" sz="1400" b="1">
                <a:solidFill>
                  <a:srgbClr val="C00000"/>
                </a:solidFill>
              </a:rPr>
              <a:t>INTERVAL</a:t>
            </a:r>
          </a:p>
        </p:txBody>
      </p:sp>
      <p:cxnSp>
        <p:nvCxnSpPr>
          <p:cNvPr id="88" name="Straight Arrow Connector 11"/>
          <p:cNvCxnSpPr>
            <a:stCxn id="53265" idx="0"/>
            <a:endCxn id="0" idx="2"/>
          </p:cNvCxnSpPr>
          <p:nvPr/>
        </p:nvCxnSpPr>
        <p:spPr>
          <a:xfrm flipV="1">
            <a:off x="3629025" y="2552700"/>
            <a:ext cx="255588" cy="26670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3265" name="TextBox 12"/>
          <p:cNvSpPr txBox="1">
            <a:spLocks noChangeArrowheads="1"/>
          </p:cNvSpPr>
          <p:nvPr/>
        </p:nvSpPr>
        <p:spPr bwMode="auto">
          <a:xfrm>
            <a:off x="3276600" y="2819400"/>
            <a:ext cx="703263" cy="307975"/>
          </a:xfrm>
          <a:prstGeom prst="rect">
            <a:avLst/>
          </a:prstGeom>
          <a:noFill/>
          <a:ln w="9525">
            <a:noFill/>
            <a:miter lim="800000"/>
            <a:headEnd/>
            <a:tailEnd/>
          </a:ln>
        </p:spPr>
        <p:txBody>
          <a:bodyPr wrap="none">
            <a:spAutoFit/>
          </a:bodyPr>
          <a:lstStyle/>
          <a:p>
            <a:r>
              <a:rPr lang="en-US" sz="1400" b="1">
                <a:solidFill>
                  <a:srgbClr val="C00000"/>
                </a:solidFill>
              </a:rPr>
              <a:t>NODE</a:t>
            </a:r>
          </a:p>
        </p:txBody>
      </p:sp>
      <p:cxnSp>
        <p:nvCxnSpPr>
          <p:cNvPr id="90" name="Straight Arrow Connector 14"/>
          <p:cNvCxnSpPr>
            <a:stCxn id="53265" idx="2"/>
            <a:endCxn id="0" idx="2"/>
          </p:cNvCxnSpPr>
          <p:nvPr/>
        </p:nvCxnSpPr>
        <p:spPr>
          <a:xfrm>
            <a:off x="3629025" y="3127375"/>
            <a:ext cx="250825" cy="2635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1" name="TextBox 21"/>
          <p:cNvSpPr txBox="1">
            <a:spLocks noChangeArrowheads="1"/>
          </p:cNvSpPr>
          <p:nvPr/>
        </p:nvSpPr>
        <p:spPr bwMode="auto">
          <a:xfrm>
            <a:off x="3505200" y="1611313"/>
            <a:ext cx="1004888" cy="369887"/>
          </a:xfrm>
          <a:prstGeom prst="rect">
            <a:avLst/>
          </a:prstGeom>
          <a:noFill/>
          <a:ln w="9525">
            <a:noFill/>
            <a:miter lim="800000"/>
            <a:headEnd/>
            <a:tailEnd/>
          </a:ln>
        </p:spPr>
        <p:txBody>
          <a:bodyPr wrap="none">
            <a:spAutoFit/>
          </a:bodyPr>
          <a:lstStyle/>
          <a:p>
            <a:pPr>
              <a:defRPr/>
            </a:pPr>
            <a:r>
              <a:rPr lang="en-US" b="1" dirty="0">
                <a:solidFill>
                  <a:schemeClr val="bg1">
                    <a:lumMod val="65000"/>
                  </a:schemeClr>
                </a:solidFill>
                <a:cs typeface="+mn-cs"/>
              </a:rPr>
              <a:t>FRAME</a:t>
            </a:r>
          </a:p>
        </p:txBody>
      </p:sp>
      <p:cxnSp>
        <p:nvCxnSpPr>
          <p:cNvPr id="92" name="Straight Connector 36"/>
          <p:cNvCxnSpPr/>
          <p:nvPr/>
        </p:nvCxnSpPr>
        <p:spPr>
          <a:xfrm>
            <a:off x="1828800" y="2514600"/>
            <a:ext cx="1828800" cy="0"/>
          </a:xfrm>
          <a:prstGeom prst="line">
            <a:avLst/>
          </a:prstGeom>
          <a:ln w="28575">
            <a:solidFill>
              <a:schemeClr val="tx2">
                <a:lumMod val="40000"/>
                <a:lumOff val="60000"/>
              </a:schemeClr>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3" name="Straight Connector 36"/>
          <p:cNvCxnSpPr/>
          <p:nvPr/>
        </p:nvCxnSpPr>
        <p:spPr>
          <a:xfrm>
            <a:off x="1828800" y="3352800"/>
            <a:ext cx="1828800" cy="0"/>
          </a:xfrm>
          <a:prstGeom prst="line">
            <a:avLst/>
          </a:prstGeom>
          <a:ln w="28575">
            <a:solidFill>
              <a:schemeClr val="tx2">
                <a:lumMod val="60000"/>
                <a:lumOff val="40000"/>
              </a:schemeClr>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4" name="Straight Connector 36"/>
          <p:cNvCxnSpPr/>
          <p:nvPr/>
        </p:nvCxnSpPr>
        <p:spPr>
          <a:xfrm>
            <a:off x="1828800" y="4114800"/>
            <a:ext cx="1828800" cy="0"/>
          </a:xfrm>
          <a:prstGeom prst="line">
            <a:avLst/>
          </a:prstGeom>
          <a:ln w="28575">
            <a:solidFill>
              <a:srgbClr val="0070C0"/>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5" name="Straight Connector 36"/>
          <p:cNvCxnSpPr/>
          <p:nvPr/>
        </p:nvCxnSpPr>
        <p:spPr>
          <a:xfrm>
            <a:off x="1828800" y="5029200"/>
            <a:ext cx="1828800" cy="0"/>
          </a:xfrm>
          <a:prstGeom prst="line">
            <a:avLst/>
          </a:prstGeom>
          <a:ln w="28575">
            <a:solidFill>
              <a:schemeClr val="tx2">
                <a:lumMod val="50000"/>
              </a:schemeClr>
            </a:solidFill>
            <a:prstDash val="dash"/>
            <a:headEnd type="none" w="med" len="med"/>
            <a:tailEnd type="arrow"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3272" name="Group 34"/>
          <p:cNvGrpSpPr>
            <a:grpSpLocks/>
          </p:cNvGrpSpPr>
          <p:nvPr/>
        </p:nvGrpSpPr>
        <p:grpSpPr bwMode="auto">
          <a:xfrm>
            <a:off x="1066800" y="2362200"/>
            <a:ext cx="441325" cy="2895600"/>
            <a:chOff x="884984" y="2482334"/>
            <a:chExt cx="441146" cy="2896516"/>
          </a:xfrm>
        </p:grpSpPr>
        <p:sp>
          <p:nvSpPr>
            <p:cNvPr id="53295" name="TextBox 30"/>
            <p:cNvSpPr txBox="1">
              <a:spLocks noChangeArrowheads="1"/>
            </p:cNvSpPr>
            <p:nvPr/>
          </p:nvSpPr>
          <p:spPr bwMode="auto">
            <a:xfrm>
              <a:off x="884984" y="2482334"/>
              <a:ext cx="441146" cy="369332"/>
            </a:xfrm>
            <a:prstGeom prst="rect">
              <a:avLst/>
            </a:prstGeom>
            <a:noFill/>
            <a:ln w="9525">
              <a:noFill/>
              <a:miter lim="800000"/>
              <a:headEnd/>
              <a:tailEnd/>
            </a:ln>
          </p:spPr>
          <p:txBody>
            <a:bodyPr wrap="none">
              <a:spAutoFit/>
            </a:bodyPr>
            <a:lstStyle/>
            <a:p>
              <a:r>
                <a:rPr lang="en-US" b="1"/>
                <a:t>12</a:t>
              </a:r>
            </a:p>
          </p:txBody>
        </p:sp>
        <p:sp>
          <p:nvSpPr>
            <p:cNvPr id="53296" name="TextBox 31"/>
            <p:cNvSpPr txBox="1">
              <a:spLocks noChangeArrowheads="1"/>
            </p:cNvSpPr>
            <p:nvPr/>
          </p:nvSpPr>
          <p:spPr bwMode="auto">
            <a:xfrm>
              <a:off x="884984" y="3332588"/>
              <a:ext cx="441146" cy="369332"/>
            </a:xfrm>
            <a:prstGeom prst="rect">
              <a:avLst/>
            </a:prstGeom>
            <a:noFill/>
            <a:ln w="9525">
              <a:noFill/>
              <a:miter lim="800000"/>
              <a:headEnd/>
              <a:tailEnd/>
            </a:ln>
          </p:spPr>
          <p:txBody>
            <a:bodyPr wrap="none">
              <a:spAutoFit/>
            </a:bodyPr>
            <a:lstStyle/>
            <a:p>
              <a:r>
                <a:rPr lang="en-US" b="1"/>
                <a:t>24</a:t>
              </a:r>
            </a:p>
          </p:txBody>
        </p:sp>
        <p:sp>
          <p:nvSpPr>
            <p:cNvPr id="53297" name="TextBox 32"/>
            <p:cNvSpPr txBox="1">
              <a:spLocks noChangeArrowheads="1"/>
            </p:cNvSpPr>
            <p:nvPr/>
          </p:nvSpPr>
          <p:spPr bwMode="auto">
            <a:xfrm>
              <a:off x="884984" y="4094829"/>
              <a:ext cx="441146" cy="369332"/>
            </a:xfrm>
            <a:prstGeom prst="rect">
              <a:avLst/>
            </a:prstGeom>
            <a:noFill/>
            <a:ln w="9525">
              <a:noFill/>
              <a:miter lim="800000"/>
              <a:headEnd/>
              <a:tailEnd/>
            </a:ln>
          </p:spPr>
          <p:txBody>
            <a:bodyPr wrap="none">
              <a:spAutoFit/>
            </a:bodyPr>
            <a:lstStyle/>
            <a:p>
              <a:r>
                <a:rPr lang="en-US" b="1"/>
                <a:t>35</a:t>
              </a:r>
            </a:p>
          </p:txBody>
        </p:sp>
        <p:sp>
          <p:nvSpPr>
            <p:cNvPr id="53298" name="TextBox 33"/>
            <p:cNvSpPr txBox="1">
              <a:spLocks noChangeArrowheads="1"/>
            </p:cNvSpPr>
            <p:nvPr/>
          </p:nvSpPr>
          <p:spPr bwMode="auto">
            <a:xfrm>
              <a:off x="884984" y="5009518"/>
              <a:ext cx="441146" cy="369332"/>
            </a:xfrm>
            <a:prstGeom prst="rect">
              <a:avLst/>
            </a:prstGeom>
            <a:noFill/>
            <a:ln w="9525">
              <a:noFill/>
              <a:miter lim="800000"/>
              <a:headEnd/>
              <a:tailEnd/>
            </a:ln>
          </p:spPr>
          <p:txBody>
            <a:bodyPr wrap="none">
              <a:spAutoFit/>
            </a:bodyPr>
            <a:lstStyle/>
            <a:p>
              <a:r>
                <a:rPr lang="en-US" b="1"/>
                <a:t>47</a:t>
              </a:r>
            </a:p>
          </p:txBody>
        </p:sp>
      </p:grpSp>
      <p:cxnSp>
        <p:nvCxnSpPr>
          <p:cNvPr id="101" name="Straight Connector 48"/>
          <p:cNvCxnSpPr/>
          <p:nvPr/>
        </p:nvCxnSpPr>
        <p:spPr>
          <a:xfrm>
            <a:off x="4267200" y="2667000"/>
            <a:ext cx="1371600" cy="0"/>
          </a:xfrm>
          <a:prstGeom prst="line">
            <a:avLst/>
          </a:prstGeom>
          <a:ln w="28575">
            <a:solidFill>
              <a:schemeClr val="accent6">
                <a:lumMod val="60000"/>
                <a:lumOff val="40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2" name="Straight Connector 49"/>
          <p:cNvCxnSpPr/>
          <p:nvPr/>
        </p:nvCxnSpPr>
        <p:spPr>
          <a:xfrm flipV="1">
            <a:off x="4419600" y="3429000"/>
            <a:ext cx="1219200" cy="0"/>
          </a:xfrm>
          <a:prstGeom prst="line">
            <a:avLst/>
          </a:prstGeom>
          <a:ln w="28575">
            <a:solidFill>
              <a:schemeClr val="accent6">
                <a:lumMod val="60000"/>
                <a:lumOff val="40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 name="Straight Connector 50"/>
          <p:cNvCxnSpPr/>
          <p:nvPr/>
        </p:nvCxnSpPr>
        <p:spPr>
          <a:xfrm flipV="1">
            <a:off x="4343400" y="4267200"/>
            <a:ext cx="1295400" cy="0"/>
          </a:xfrm>
          <a:prstGeom prst="line">
            <a:avLst/>
          </a:prstGeom>
          <a:ln w="28575">
            <a:solidFill>
              <a:schemeClr val="accent6">
                <a:lumMod val="60000"/>
                <a:lumOff val="40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 name="Straight Connector 51"/>
          <p:cNvCxnSpPr/>
          <p:nvPr/>
        </p:nvCxnSpPr>
        <p:spPr>
          <a:xfrm>
            <a:off x="4343400" y="5105400"/>
            <a:ext cx="1295400" cy="0"/>
          </a:xfrm>
          <a:prstGeom prst="line">
            <a:avLst/>
          </a:prstGeom>
          <a:ln w="28575">
            <a:solidFill>
              <a:schemeClr val="accent6">
                <a:lumMod val="60000"/>
                <a:lumOff val="40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Straight Connector 60"/>
          <p:cNvCxnSpPr/>
          <p:nvPr/>
        </p:nvCxnSpPr>
        <p:spPr>
          <a:xfrm flipV="1">
            <a:off x="4648200" y="2268538"/>
            <a:ext cx="2743200" cy="17462"/>
          </a:xfrm>
          <a:prstGeom prst="line">
            <a:avLst/>
          </a:prstGeom>
          <a:ln w="19050">
            <a:solidFill>
              <a:schemeClr val="accent3">
                <a:lumMod val="7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6" name="Straight Connector 63"/>
          <p:cNvCxnSpPr/>
          <p:nvPr/>
        </p:nvCxnSpPr>
        <p:spPr>
          <a:xfrm flipV="1">
            <a:off x="5257800" y="3019425"/>
            <a:ext cx="2133600" cy="14288"/>
          </a:xfrm>
          <a:prstGeom prst="line">
            <a:avLst/>
          </a:prstGeom>
          <a:ln w="19050">
            <a:solidFill>
              <a:schemeClr val="accent3">
                <a:lumMod val="7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7" name="Straight Connector 65"/>
          <p:cNvCxnSpPr/>
          <p:nvPr/>
        </p:nvCxnSpPr>
        <p:spPr>
          <a:xfrm>
            <a:off x="4800600" y="4724400"/>
            <a:ext cx="2590800" cy="0"/>
          </a:xfrm>
          <a:prstGeom prst="line">
            <a:avLst/>
          </a:prstGeom>
          <a:ln w="19050">
            <a:solidFill>
              <a:schemeClr val="accent3">
                <a:lumMod val="7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8" name="Straight Connector 66"/>
          <p:cNvCxnSpPr/>
          <p:nvPr/>
        </p:nvCxnSpPr>
        <p:spPr>
          <a:xfrm>
            <a:off x="4876800" y="5486400"/>
            <a:ext cx="2514600" cy="0"/>
          </a:xfrm>
          <a:prstGeom prst="line">
            <a:avLst/>
          </a:prstGeom>
          <a:ln w="19050">
            <a:solidFill>
              <a:schemeClr val="accent3">
                <a:lumMod val="7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9" name="Straight Connector 63"/>
          <p:cNvCxnSpPr/>
          <p:nvPr/>
        </p:nvCxnSpPr>
        <p:spPr>
          <a:xfrm flipV="1">
            <a:off x="5257800" y="3886200"/>
            <a:ext cx="2133600" cy="14288"/>
          </a:xfrm>
          <a:prstGeom prst="line">
            <a:avLst/>
          </a:prstGeom>
          <a:ln w="19050">
            <a:solidFill>
              <a:schemeClr val="accent3">
                <a:lumMod val="75000"/>
              </a:schemeClr>
            </a:solidFill>
            <a:prstDash val="solid"/>
            <a:headEnd type="arrow" w="med" len="med"/>
            <a:tailEnd type="none" w="med" len="med"/>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rot="10800000">
            <a:off x="685800" y="1905000"/>
            <a:ext cx="1295400" cy="381000"/>
          </a:xfrm>
          <a:prstGeom prst="rect">
            <a:avLst/>
          </a:prstGeom>
          <a:gradFill flip="none" rotWithShape="1">
            <a:gsLst>
              <a:gs pos="23000">
                <a:schemeClr val="bg1"/>
              </a:gs>
              <a:gs pos="100000">
                <a:schemeClr val="bg1">
                  <a:shade val="67500"/>
                  <a:satMod val="115000"/>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sp>
        <p:nvSpPr>
          <p:cNvPr id="111" name="Rectangle 110"/>
          <p:cNvSpPr/>
          <p:nvPr/>
        </p:nvSpPr>
        <p:spPr>
          <a:xfrm rot="10800000">
            <a:off x="3048000" y="1905000"/>
            <a:ext cx="5562600" cy="381000"/>
          </a:xfrm>
          <a:prstGeom prst="rect">
            <a:avLst/>
          </a:prstGeom>
          <a:gradFill flip="none" rotWithShape="1">
            <a:gsLst>
              <a:gs pos="23000">
                <a:schemeClr val="bg1"/>
              </a:gs>
              <a:gs pos="100000">
                <a:schemeClr val="bg1">
                  <a:shade val="67500"/>
                  <a:satMod val="115000"/>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b="1">
              <a:solidFill>
                <a:srgbClr val="FFFFFF"/>
              </a:solidFill>
              <a:cs typeface="Arial" charset="0"/>
            </a:endParaRPr>
          </a:p>
        </p:txBody>
      </p:sp>
      <p:grpSp>
        <p:nvGrpSpPr>
          <p:cNvPr id="53288" name="Groupe 112"/>
          <p:cNvGrpSpPr>
            <a:grpSpLocks/>
          </p:cNvGrpSpPr>
          <p:nvPr/>
        </p:nvGrpSpPr>
        <p:grpSpPr bwMode="auto">
          <a:xfrm>
            <a:off x="7543800" y="2133600"/>
            <a:ext cx="1030288" cy="3568700"/>
            <a:chOff x="7543800" y="1828800"/>
            <a:chExt cx="1031051" cy="3568700"/>
          </a:xfrm>
        </p:grpSpPr>
        <p:sp>
          <p:nvSpPr>
            <p:cNvPr id="53290" name="TextBox 54"/>
            <p:cNvSpPr txBox="1">
              <a:spLocks noChangeArrowheads="1"/>
            </p:cNvSpPr>
            <p:nvPr/>
          </p:nvSpPr>
          <p:spPr bwMode="auto">
            <a:xfrm>
              <a:off x="7656513" y="1828800"/>
              <a:ext cx="787395" cy="369332"/>
            </a:xfrm>
            <a:prstGeom prst="rect">
              <a:avLst/>
            </a:prstGeom>
            <a:noFill/>
            <a:ln w="9525">
              <a:noFill/>
              <a:miter lim="800000"/>
              <a:headEnd/>
              <a:tailEnd/>
            </a:ln>
          </p:spPr>
          <p:txBody>
            <a:bodyPr wrap="none">
              <a:spAutoFit/>
            </a:bodyPr>
            <a:lstStyle/>
            <a:p>
              <a:r>
                <a:rPr lang="en-US" b="1"/>
                <a:t>Brent</a:t>
              </a:r>
            </a:p>
          </p:txBody>
        </p:sp>
        <p:sp>
          <p:nvSpPr>
            <p:cNvPr id="53291" name="TextBox 55"/>
            <p:cNvSpPr txBox="1">
              <a:spLocks noChangeArrowheads="1"/>
            </p:cNvSpPr>
            <p:nvPr/>
          </p:nvSpPr>
          <p:spPr bwMode="auto">
            <a:xfrm>
              <a:off x="7620000" y="2527300"/>
              <a:ext cx="902811" cy="369332"/>
            </a:xfrm>
            <a:prstGeom prst="rect">
              <a:avLst/>
            </a:prstGeom>
            <a:noFill/>
            <a:ln w="9525">
              <a:noFill/>
              <a:miter lim="800000"/>
              <a:headEnd/>
              <a:tailEnd/>
            </a:ln>
          </p:spPr>
          <p:txBody>
            <a:bodyPr wrap="none">
              <a:spAutoFit/>
            </a:bodyPr>
            <a:lstStyle/>
            <a:p>
              <a:r>
                <a:rPr lang="en-US" b="1"/>
                <a:t>Dunlin</a:t>
              </a:r>
            </a:p>
          </p:txBody>
        </p:sp>
        <p:sp>
          <p:nvSpPr>
            <p:cNvPr id="53292" name="TextBox 56"/>
            <p:cNvSpPr txBox="1">
              <a:spLocks noChangeArrowheads="1"/>
            </p:cNvSpPr>
            <p:nvPr/>
          </p:nvSpPr>
          <p:spPr bwMode="auto">
            <a:xfrm>
              <a:off x="7543800" y="3441700"/>
              <a:ext cx="936988" cy="369332"/>
            </a:xfrm>
            <a:prstGeom prst="rect">
              <a:avLst/>
            </a:prstGeom>
            <a:noFill/>
            <a:ln w="9525">
              <a:noFill/>
              <a:miter lim="800000"/>
              <a:headEnd/>
              <a:tailEnd/>
            </a:ln>
          </p:spPr>
          <p:txBody>
            <a:bodyPr wrap="none">
              <a:spAutoFit/>
            </a:bodyPr>
            <a:lstStyle/>
            <a:p>
              <a:r>
                <a:rPr lang="en-US" b="1"/>
                <a:t>Talbert</a:t>
              </a:r>
            </a:p>
          </p:txBody>
        </p:sp>
        <p:sp>
          <p:nvSpPr>
            <p:cNvPr id="53293" name="TextBox 57"/>
            <p:cNvSpPr txBox="1">
              <a:spLocks noChangeArrowheads="1"/>
            </p:cNvSpPr>
            <p:nvPr/>
          </p:nvSpPr>
          <p:spPr bwMode="auto">
            <a:xfrm>
              <a:off x="7543800" y="4191000"/>
              <a:ext cx="1031051" cy="369332"/>
            </a:xfrm>
            <a:prstGeom prst="rect">
              <a:avLst/>
            </a:prstGeom>
            <a:noFill/>
            <a:ln w="9525">
              <a:noFill/>
              <a:miter lim="800000"/>
              <a:headEnd/>
              <a:tailEnd/>
            </a:ln>
          </p:spPr>
          <p:txBody>
            <a:bodyPr wrap="none">
              <a:spAutoFit/>
            </a:bodyPr>
            <a:lstStyle/>
            <a:p>
              <a:r>
                <a:rPr lang="en-US" b="1"/>
                <a:t>Ranoch</a:t>
              </a:r>
            </a:p>
          </p:txBody>
        </p:sp>
        <p:sp>
          <p:nvSpPr>
            <p:cNvPr id="53294" name="TextBox 59"/>
            <p:cNvSpPr txBox="1">
              <a:spLocks noChangeArrowheads="1"/>
            </p:cNvSpPr>
            <p:nvPr/>
          </p:nvSpPr>
          <p:spPr bwMode="auto">
            <a:xfrm>
              <a:off x="7732713" y="5029200"/>
              <a:ext cx="454025" cy="368300"/>
            </a:xfrm>
            <a:prstGeom prst="rect">
              <a:avLst/>
            </a:prstGeom>
            <a:noFill/>
            <a:ln w="9525">
              <a:noFill/>
              <a:miter lim="800000"/>
              <a:headEnd/>
              <a:tailEnd/>
            </a:ln>
          </p:spPr>
          <p:txBody>
            <a:bodyPr wrap="none">
              <a:spAutoFit/>
            </a:bodyPr>
            <a:lstStyle/>
            <a:p>
              <a:r>
                <a:rPr lang="en-US" b="1"/>
                <a:t>T1</a:t>
              </a:r>
            </a:p>
          </p:txBody>
        </p:sp>
      </p:grpSp>
      <p:sp>
        <p:nvSpPr>
          <p:cNvPr id="53289"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0D05D63E-0E3D-41B6-8FFE-438FCAB12C51}" type="slidenum">
              <a:rPr lang="en-US" sz="1200" b="1">
                <a:solidFill>
                  <a:srgbClr val="000000"/>
                </a:solidFill>
                <a:latin typeface="Calibri" pitchFamily="34" charset="0"/>
              </a:rPr>
              <a:pPr algn="r"/>
              <a:t>23</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2" descr="W:\Entity\EXPLO\IGEO\14_PM\14-30_MQC\Suivi Alternance\Rapport_de_stage\K_Stankeviciute_2013\RESQML\dessins\startigraphic\stratigraphic surface-04.png"/>
          <p:cNvPicPr>
            <a:picLocks noChangeAspect="1" noChangeArrowheads="1"/>
          </p:cNvPicPr>
          <p:nvPr/>
        </p:nvPicPr>
        <p:blipFill>
          <a:blip r:embed="rId3"/>
          <a:srcRect t="37167" b="11497"/>
          <a:stretch>
            <a:fillRect/>
          </a:stretch>
        </p:blipFill>
        <p:spPr bwMode="auto">
          <a:xfrm>
            <a:off x="3162300" y="3644900"/>
            <a:ext cx="1233488" cy="3352800"/>
          </a:xfrm>
          <a:prstGeom prst="rect">
            <a:avLst/>
          </a:prstGeom>
          <a:noFill/>
          <a:ln w="9525">
            <a:noFill/>
            <a:miter lim="800000"/>
            <a:headEnd/>
            <a:tailEnd/>
          </a:ln>
        </p:spPr>
      </p:pic>
      <p:pic>
        <p:nvPicPr>
          <p:cNvPr id="15" name="Picture 3" descr="W:\Entity\EXPLO\IGEO\14_PM\14-30_MQC\Suivi Alternance\Rapport_de_stage\K_Stankeviciute_2013\RESQML\dessins\startigraphic\stratigraphic surface-02.png"/>
          <p:cNvPicPr>
            <a:picLocks noChangeAspect="1" noChangeArrowheads="1"/>
          </p:cNvPicPr>
          <p:nvPr/>
        </p:nvPicPr>
        <p:blipFill>
          <a:blip r:embed="rId4"/>
          <a:srcRect l="22221" t="30190"/>
          <a:stretch>
            <a:fillRect/>
          </a:stretch>
        </p:blipFill>
        <p:spPr bwMode="auto">
          <a:xfrm>
            <a:off x="7543800" y="3429000"/>
            <a:ext cx="533400" cy="2819400"/>
          </a:xfrm>
          <a:prstGeom prst="rect">
            <a:avLst/>
          </a:prstGeom>
          <a:noFill/>
          <a:ln w="9525">
            <a:noFill/>
            <a:miter lim="800000"/>
            <a:headEnd/>
            <a:tailEnd/>
          </a:ln>
        </p:spPr>
      </p:pic>
      <p:pic>
        <p:nvPicPr>
          <p:cNvPr id="3074" name="Picture 2" descr="W:\Entity\EXPLO\IGEO\14_PM\14-30_MQC\Suivi Alternance\Rapport_de_stage\K_Stankeviciute_2013\RESQML\amelioration\slide17-01.png"/>
          <p:cNvPicPr>
            <a:picLocks noChangeAspect="1" noChangeArrowheads="1"/>
          </p:cNvPicPr>
          <p:nvPr/>
        </p:nvPicPr>
        <p:blipFill>
          <a:blip r:embed="rId5"/>
          <a:srcRect/>
          <a:stretch>
            <a:fillRect/>
          </a:stretch>
        </p:blipFill>
        <p:spPr bwMode="auto">
          <a:xfrm>
            <a:off x="304800" y="3124200"/>
            <a:ext cx="8610600" cy="3303588"/>
          </a:xfrm>
          <a:prstGeom prst="rect">
            <a:avLst/>
          </a:prstGeom>
          <a:noFill/>
          <a:ln w="9525">
            <a:noFill/>
            <a:miter lim="800000"/>
            <a:headEnd/>
            <a:tailEnd/>
          </a:ln>
        </p:spPr>
      </p:pic>
      <p:pic>
        <p:nvPicPr>
          <p:cNvPr id="3075" name="Picture 3" descr="W:\Entity\EXPLO\IGEO\14_PM\14-30_MQC\Suivi Alternance\Rapport_de_stage\K_Stankeviciute_2013\RESQML\dessins\startigraphic\stratigraphic surface-02.png"/>
          <p:cNvPicPr>
            <a:picLocks noChangeAspect="1" noChangeArrowheads="1"/>
          </p:cNvPicPr>
          <p:nvPr/>
        </p:nvPicPr>
        <p:blipFill>
          <a:blip r:embed="rId4"/>
          <a:srcRect/>
          <a:stretch>
            <a:fillRect/>
          </a:stretch>
        </p:blipFill>
        <p:spPr bwMode="auto">
          <a:xfrm>
            <a:off x="4419600" y="1219200"/>
            <a:ext cx="417513" cy="1600200"/>
          </a:xfrm>
          <a:prstGeom prst="rect">
            <a:avLst/>
          </a:prstGeom>
          <a:noFill/>
          <a:ln w="9525">
            <a:noFill/>
            <a:miter lim="800000"/>
            <a:headEnd/>
            <a:tailEnd/>
          </a:ln>
        </p:spPr>
      </p:pic>
      <p:pic>
        <p:nvPicPr>
          <p:cNvPr id="3076" name="Picture 4" descr="W:\Entity\EXPLO\IGEO\14_PM\14-30_MQC\Suivi Alternance\Rapport_de_stage\K_Stankeviciute_2013\RESQML\dessins\startigraphic\stratigraphic surface-07.png"/>
          <p:cNvPicPr>
            <a:picLocks noChangeAspect="1" noChangeArrowheads="1"/>
          </p:cNvPicPr>
          <p:nvPr/>
        </p:nvPicPr>
        <p:blipFill>
          <a:blip r:embed="rId6"/>
          <a:srcRect/>
          <a:stretch>
            <a:fillRect/>
          </a:stretch>
        </p:blipFill>
        <p:spPr bwMode="auto">
          <a:xfrm>
            <a:off x="5830888" y="1066800"/>
            <a:ext cx="2017712" cy="1550988"/>
          </a:xfrm>
          <a:prstGeom prst="rect">
            <a:avLst/>
          </a:prstGeom>
          <a:noFill/>
          <a:ln w="9525">
            <a:noFill/>
            <a:miter lim="800000"/>
            <a:headEnd/>
            <a:tailEnd/>
          </a:ln>
        </p:spPr>
      </p:pic>
      <p:pic>
        <p:nvPicPr>
          <p:cNvPr id="3083" name="Picture 11" descr="W:\Entity\EXPLO\IGEO\14_PM\14-30_MQC\Suivi Alternance\Rapport_de_stage\K_Stankeviciute_2013\RESQML\dessins\startigraphic\stratigraphic surface-03.png"/>
          <p:cNvPicPr>
            <a:picLocks noChangeAspect="1" noChangeArrowheads="1"/>
          </p:cNvPicPr>
          <p:nvPr/>
        </p:nvPicPr>
        <p:blipFill>
          <a:blip r:embed="rId7"/>
          <a:srcRect b="14388"/>
          <a:stretch>
            <a:fillRect/>
          </a:stretch>
        </p:blipFill>
        <p:spPr bwMode="auto">
          <a:xfrm>
            <a:off x="5346700" y="1295400"/>
            <a:ext cx="444500" cy="1600200"/>
          </a:xfrm>
          <a:prstGeom prst="rect">
            <a:avLst/>
          </a:prstGeom>
          <a:noFill/>
          <a:ln w="9525">
            <a:noFill/>
            <a:miter lim="800000"/>
            <a:headEnd/>
            <a:tailEnd/>
          </a:ln>
        </p:spPr>
      </p:pic>
      <p:pic>
        <p:nvPicPr>
          <p:cNvPr id="3084" name="Picture 12" descr="W:\Entity\EXPLO\IGEO\14_PM\14-30_MQC\Suivi Alternance\Rapport_de_stage\K_Stankeviciute_2013\RESQML\dessins\startigraphic\stratigraphic surface-04.png"/>
          <p:cNvPicPr>
            <a:picLocks noChangeAspect="1" noChangeArrowheads="1"/>
          </p:cNvPicPr>
          <p:nvPr/>
        </p:nvPicPr>
        <p:blipFill>
          <a:blip r:embed="rId3"/>
          <a:srcRect b="11497"/>
          <a:stretch>
            <a:fillRect/>
          </a:stretch>
        </p:blipFill>
        <p:spPr bwMode="auto">
          <a:xfrm>
            <a:off x="6672263" y="1530350"/>
            <a:ext cx="458787" cy="1670050"/>
          </a:xfrm>
          <a:prstGeom prst="rect">
            <a:avLst/>
          </a:prstGeom>
          <a:noFill/>
          <a:ln w="9525">
            <a:noFill/>
            <a:miter lim="800000"/>
            <a:headEnd/>
            <a:tailEnd/>
          </a:ln>
        </p:spPr>
      </p:pic>
      <p:pic>
        <p:nvPicPr>
          <p:cNvPr id="3085" name="Picture 13" descr="W:\Entity\EXPLO\IGEO\14_PM\14-30_MQC\Suivi Alternance\Rapport_de_stage\K_Stankeviciute_2013\RESQML\dessins\startigraphic\stratigraphic surface-05.png"/>
          <p:cNvPicPr>
            <a:picLocks noChangeAspect="1" noChangeArrowheads="1"/>
          </p:cNvPicPr>
          <p:nvPr/>
        </p:nvPicPr>
        <p:blipFill>
          <a:blip r:embed="rId8"/>
          <a:srcRect b="14684"/>
          <a:stretch>
            <a:fillRect/>
          </a:stretch>
        </p:blipFill>
        <p:spPr bwMode="auto">
          <a:xfrm>
            <a:off x="8118475" y="914400"/>
            <a:ext cx="436563" cy="1600200"/>
          </a:xfrm>
          <a:prstGeom prst="rect">
            <a:avLst/>
          </a:prstGeom>
          <a:noFill/>
          <a:ln w="9525">
            <a:noFill/>
            <a:miter lim="800000"/>
            <a:headEnd/>
            <a:tailEnd/>
          </a:ln>
        </p:spPr>
      </p:pic>
      <p:sp>
        <p:nvSpPr>
          <p:cNvPr id="55305" name="Titre 1"/>
          <p:cNvSpPr txBox="1">
            <a:spLocks/>
          </p:cNvSpPr>
          <p:nvPr/>
        </p:nvSpPr>
        <p:spPr bwMode="auto">
          <a:xfrm>
            <a:off x="457200" y="274638"/>
            <a:ext cx="8305800" cy="868362"/>
          </a:xfrm>
          <a:prstGeom prst="rect">
            <a:avLst/>
          </a:prstGeom>
          <a:noFill/>
          <a:ln w="9525">
            <a:noFill/>
            <a:miter lim="800000"/>
            <a:headEnd/>
            <a:tailEnd/>
          </a:ln>
        </p:spPr>
        <p:txBody>
          <a:bodyPr/>
          <a:lstStyle/>
          <a:p>
            <a:pPr defTabSz="457200"/>
            <a:r>
              <a:rPr lang="en-US" sz="2800" b="1">
                <a:solidFill>
                  <a:srgbClr val="C00000"/>
                </a:solidFill>
              </a:rPr>
              <a:t>4.2.3</a:t>
            </a:r>
            <a:r>
              <a:rPr lang="en-US" sz="2800" b="1"/>
              <a:t> Connecting to Organizations</a:t>
            </a:r>
          </a:p>
        </p:txBody>
      </p:sp>
      <p:sp>
        <p:nvSpPr>
          <p:cNvPr id="55306"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21CD5486-6C0E-4E1E-B5E9-125E10B6693E}" type="slidenum">
              <a:rPr lang="en-US" sz="1200" b="1">
                <a:solidFill>
                  <a:srgbClr val="000000"/>
                </a:solidFill>
                <a:latin typeface="Calibri" pitchFamily="34" charset="0"/>
              </a:rPr>
              <a:pPr algn="r"/>
              <a:t>24</a:t>
            </a:fld>
            <a:endParaRPr lang="en-US" sz="1200" b="1">
              <a:solidFill>
                <a:srgbClr val="000000"/>
              </a:solidFill>
              <a:latin typeface="Calibri" pitchFamily="34" charset="0"/>
            </a:endParaRPr>
          </a:p>
        </p:txBody>
      </p:sp>
      <p:sp>
        <p:nvSpPr>
          <p:cNvPr id="55307" name="Titre 1"/>
          <p:cNvSpPr txBox="1">
            <a:spLocks/>
          </p:cNvSpPr>
          <p:nvPr/>
        </p:nvSpPr>
        <p:spPr bwMode="auto">
          <a:xfrm>
            <a:off x="609600" y="1417638"/>
            <a:ext cx="3505200" cy="868362"/>
          </a:xfrm>
          <a:prstGeom prst="rect">
            <a:avLst/>
          </a:prstGeom>
          <a:noFill/>
          <a:ln w="9525">
            <a:noFill/>
            <a:miter lim="800000"/>
            <a:headEnd/>
            <a:tailEnd/>
          </a:ln>
        </p:spPr>
        <p:txBody>
          <a:bodyPr/>
          <a:lstStyle/>
          <a:p>
            <a:pPr defTabSz="457200"/>
            <a:r>
              <a:rPr lang="en-US" sz="2400"/>
              <a:t>Chrono-Topological relationships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 calcmode="lin" valueType="num">
                                      <p:cBhvr>
                                        <p:cTn id="7" dur="1000" fill="hold"/>
                                        <p:tgtEl>
                                          <p:spTgt spid="3075"/>
                                        </p:tgtEl>
                                        <p:attrNameLst>
                                          <p:attrName>ppt_w</p:attrName>
                                        </p:attrNameLst>
                                      </p:cBhvr>
                                      <p:tavLst>
                                        <p:tav tm="0">
                                          <p:val>
                                            <p:strVal val="#ppt_w*0.70"/>
                                          </p:val>
                                        </p:tav>
                                        <p:tav tm="100000">
                                          <p:val>
                                            <p:strVal val="#ppt_w"/>
                                          </p:val>
                                        </p:tav>
                                      </p:tavLst>
                                    </p:anim>
                                    <p:anim calcmode="lin" valueType="num">
                                      <p:cBhvr>
                                        <p:cTn id="8" dur="1000" fill="hold"/>
                                        <p:tgtEl>
                                          <p:spTgt spid="3075"/>
                                        </p:tgtEl>
                                        <p:attrNameLst>
                                          <p:attrName>ppt_h</p:attrName>
                                        </p:attrNameLst>
                                      </p:cBhvr>
                                      <p:tavLst>
                                        <p:tav tm="0">
                                          <p:val>
                                            <p:strVal val="#ppt_h"/>
                                          </p:val>
                                        </p:tav>
                                        <p:tav tm="100000">
                                          <p:val>
                                            <p:strVal val="#ppt_h"/>
                                          </p:val>
                                        </p:tav>
                                      </p:tavLst>
                                    </p:anim>
                                    <p:animEffect transition="in" filter="fade">
                                      <p:cBhvr>
                                        <p:cTn id="9" dur="1000"/>
                                        <p:tgtEl>
                                          <p:spTgt spid="3075"/>
                                        </p:tgtEl>
                                      </p:cBhvr>
                                    </p:animEffect>
                                  </p:childTnLst>
                                </p:cTn>
                              </p:par>
                              <p:par>
                                <p:cTn id="10" presetID="55" presetClass="entr" presetSubtype="0" fill="hold" nodeType="withEffect">
                                  <p:stCondLst>
                                    <p:cond delay="0"/>
                                  </p:stCondLst>
                                  <p:childTnLst>
                                    <p:set>
                                      <p:cBhvr>
                                        <p:cTn id="11" dur="1" fill="hold">
                                          <p:stCondLst>
                                            <p:cond delay="0"/>
                                          </p:stCondLst>
                                        </p:cTn>
                                        <p:tgtEl>
                                          <p:spTgt spid="3076"/>
                                        </p:tgtEl>
                                        <p:attrNameLst>
                                          <p:attrName>style.visibility</p:attrName>
                                        </p:attrNameLst>
                                      </p:cBhvr>
                                      <p:to>
                                        <p:strVal val="visible"/>
                                      </p:to>
                                    </p:set>
                                    <p:anim calcmode="lin" valueType="num">
                                      <p:cBhvr>
                                        <p:cTn id="12" dur="1000" fill="hold"/>
                                        <p:tgtEl>
                                          <p:spTgt spid="3076"/>
                                        </p:tgtEl>
                                        <p:attrNameLst>
                                          <p:attrName>ppt_w</p:attrName>
                                        </p:attrNameLst>
                                      </p:cBhvr>
                                      <p:tavLst>
                                        <p:tav tm="0">
                                          <p:val>
                                            <p:strVal val="#ppt_w*0.70"/>
                                          </p:val>
                                        </p:tav>
                                        <p:tav tm="100000">
                                          <p:val>
                                            <p:strVal val="#ppt_w"/>
                                          </p:val>
                                        </p:tav>
                                      </p:tavLst>
                                    </p:anim>
                                    <p:anim calcmode="lin" valueType="num">
                                      <p:cBhvr>
                                        <p:cTn id="13" dur="1000" fill="hold"/>
                                        <p:tgtEl>
                                          <p:spTgt spid="3076"/>
                                        </p:tgtEl>
                                        <p:attrNameLst>
                                          <p:attrName>ppt_h</p:attrName>
                                        </p:attrNameLst>
                                      </p:cBhvr>
                                      <p:tavLst>
                                        <p:tav tm="0">
                                          <p:val>
                                            <p:strVal val="#ppt_h"/>
                                          </p:val>
                                        </p:tav>
                                        <p:tav tm="100000">
                                          <p:val>
                                            <p:strVal val="#ppt_h"/>
                                          </p:val>
                                        </p:tav>
                                      </p:tavLst>
                                    </p:anim>
                                    <p:animEffect transition="in" filter="fade">
                                      <p:cBhvr>
                                        <p:cTn id="14" dur="1000"/>
                                        <p:tgtEl>
                                          <p:spTgt spid="3076"/>
                                        </p:tgtEl>
                                      </p:cBhvr>
                                    </p:animEffect>
                                  </p:childTnLst>
                                </p:cTn>
                              </p:par>
                              <p:par>
                                <p:cTn id="15" presetID="55" presetClass="entr" presetSubtype="0" fill="hold" nodeType="withEffect">
                                  <p:stCondLst>
                                    <p:cond delay="0"/>
                                  </p:stCondLst>
                                  <p:childTnLst>
                                    <p:set>
                                      <p:cBhvr>
                                        <p:cTn id="16" dur="1" fill="hold">
                                          <p:stCondLst>
                                            <p:cond delay="0"/>
                                          </p:stCondLst>
                                        </p:cTn>
                                        <p:tgtEl>
                                          <p:spTgt spid="3083"/>
                                        </p:tgtEl>
                                        <p:attrNameLst>
                                          <p:attrName>style.visibility</p:attrName>
                                        </p:attrNameLst>
                                      </p:cBhvr>
                                      <p:to>
                                        <p:strVal val="visible"/>
                                      </p:to>
                                    </p:set>
                                    <p:anim calcmode="lin" valueType="num">
                                      <p:cBhvr>
                                        <p:cTn id="17" dur="1000" fill="hold"/>
                                        <p:tgtEl>
                                          <p:spTgt spid="3083"/>
                                        </p:tgtEl>
                                        <p:attrNameLst>
                                          <p:attrName>ppt_w</p:attrName>
                                        </p:attrNameLst>
                                      </p:cBhvr>
                                      <p:tavLst>
                                        <p:tav tm="0">
                                          <p:val>
                                            <p:strVal val="#ppt_w*0.70"/>
                                          </p:val>
                                        </p:tav>
                                        <p:tav tm="100000">
                                          <p:val>
                                            <p:strVal val="#ppt_w"/>
                                          </p:val>
                                        </p:tav>
                                      </p:tavLst>
                                    </p:anim>
                                    <p:anim calcmode="lin" valueType="num">
                                      <p:cBhvr>
                                        <p:cTn id="18" dur="1000" fill="hold"/>
                                        <p:tgtEl>
                                          <p:spTgt spid="3083"/>
                                        </p:tgtEl>
                                        <p:attrNameLst>
                                          <p:attrName>ppt_h</p:attrName>
                                        </p:attrNameLst>
                                      </p:cBhvr>
                                      <p:tavLst>
                                        <p:tav tm="0">
                                          <p:val>
                                            <p:strVal val="#ppt_h"/>
                                          </p:val>
                                        </p:tav>
                                        <p:tav tm="100000">
                                          <p:val>
                                            <p:strVal val="#ppt_h"/>
                                          </p:val>
                                        </p:tav>
                                      </p:tavLst>
                                    </p:anim>
                                    <p:animEffect transition="in" filter="fade">
                                      <p:cBhvr>
                                        <p:cTn id="19" dur="1000"/>
                                        <p:tgtEl>
                                          <p:spTgt spid="3083"/>
                                        </p:tgtEl>
                                      </p:cBhvr>
                                    </p:animEffect>
                                  </p:childTnLst>
                                </p:cTn>
                              </p:par>
                              <p:par>
                                <p:cTn id="20" presetID="55" presetClass="entr" presetSubtype="0" fill="hold" nodeType="withEffect">
                                  <p:stCondLst>
                                    <p:cond delay="0"/>
                                  </p:stCondLst>
                                  <p:childTnLst>
                                    <p:set>
                                      <p:cBhvr>
                                        <p:cTn id="21" dur="1" fill="hold">
                                          <p:stCondLst>
                                            <p:cond delay="0"/>
                                          </p:stCondLst>
                                        </p:cTn>
                                        <p:tgtEl>
                                          <p:spTgt spid="3084"/>
                                        </p:tgtEl>
                                        <p:attrNameLst>
                                          <p:attrName>style.visibility</p:attrName>
                                        </p:attrNameLst>
                                      </p:cBhvr>
                                      <p:to>
                                        <p:strVal val="visible"/>
                                      </p:to>
                                    </p:set>
                                    <p:anim calcmode="lin" valueType="num">
                                      <p:cBhvr>
                                        <p:cTn id="22" dur="1000" fill="hold"/>
                                        <p:tgtEl>
                                          <p:spTgt spid="3084"/>
                                        </p:tgtEl>
                                        <p:attrNameLst>
                                          <p:attrName>ppt_w</p:attrName>
                                        </p:attrNameLst>
                                      </p:cBhvr>
                                      <p:tavLst>
                                        <p:tav tm="0">
                                          <p:val>
                                            <p:strVal val="#ppt_w*0.70"/>
                                          </p:val>
                                        </p:tav>
                                        <p:tav tm="100000">
                                          <p:val>
                                            <p:strVal val="#ppt_w"/>
                                          </p:val>
                                        </p:tav>
                                      </p:tavLst>
                                    </p:anim>
                                    <p:anim calcmode="lin" valueType="num">
                                      <p:cBhvr>
                                        <p:cTn id="23" dur="1000" fill="hold"/>
                                        <p:tgtEl>
                                          <p:spTgt spid="3084"/>
                                        </p:tgtEl>
                                        <p:attrNameLst>
                                          <p:attrName>ppt_h</p:attrName>
                                        </p:attrNameLst>
                                      </p:cBhvr>
                                      <p:tavLst>
                                        <p:tav tm="0">
                                          <p:val>
                                            <p:strVal val="#ppt_h"/>
                                          </p:val>
                                        </p:tav>
                                        <p:tav tm="100000">
                                          <p:val>
                                            <p:strVal val="#ppt_h"/>
                                          </p:val>
                                        </p:tav>
                                      </p:tavLst>
                                    </p:anim>
                                    <p:animEffect transition="in" filter="fade">
                                      <p:cBhvr>
                                        <p:cTn id="24" dur="1000"/>
                                        <p:tgtEl>
                                          <p:spTgt spid="3084"/>
                                        </p:tgtEl>
                                      </p:cBhvr>
                                    </p:animEffect>
                                  </p:childTnLst>
                                </p:cTn>
                              </p:par>
                              <p:par>
                                <p:cTn id="25" presetID="55" presetClass="entr" presetSubtype="0" fill="hold" nodeType="withEffect">
                                  <p:stCondLst>
                                    <p:cond delay="0"/>
                                  </p:stCondLst>
                                  <p:childTnLst>
                                    <p:set>
                                      <p:cBhvr>
                                        <p:cTn id="26" dur="1" fill="hold">
                                          <p:stCondLst>
                                            <p:cond delay="0"/>
                                          </p:stCondLst>
                                        </p:cTn>
                                        <p:tgtEl>
                                          <p:spTgt spid="3085"/>
                                        </p:tgtEl>
                                        <p:attrNameLst>
                                          <p:attrName>style.visibility</p:attrName>
                                        </p:attrNameLst>
                                      </p:cBhvr>
                                      <p:to>
                                        <p:strVal val="visible"/>
                                      </p:to>
                                    </p:set>
                                    <p:anim calcmode="lin" valueType="num">
                                      <p:cBhvr>
                                        <p:cTn id="27" dur="1000" fill="hold"/>
                                        <p:tgtEl>
                                          <p:spTgt spid="3085"/>
                                        </p:tgtEl>
                                        <p:attrNameLst>
                                          <p:attrName>ppt_w</p:attrName>
                                        </p:attrNameLst>
                                      </p:cBhvr>
                                      <p:tavLst>
                                        <p:tav tm="0">
                                          <p:val>
                                            <p:strVal val="#ppt_w*0.70"/>
                                          </p:val>
                                        </p:tav>
                                        <p:tav tm="100000">
                                          <p:val>
                                            <p:strVal val="#ppt_w"/>
                                          </p:val>
                                        </p:tav>
                                      </p:tavLst>
                                    </p:anim>
                                    <p:anim calcmode="lin" valueType="num">
                                      <p:cBhvr>
                                        <p:cTn id="28" dur="1000" fill="hold"/>
                                        <p:tgtEl>
                                          <p:spTgt spid="3085"/>
                                        </p:tgtEl>
                                        <p:attrNameLst>
                                          <p:attrName>ppt_h</p:attrName>
                                        </p:attrNameLst>
                                      </p:cBhvr>
                                      <p:tavLst>
                                        <p:tav tm="0">
                                          <p:val>
                                            <p:strVal val="#ppt_h"/>
                                          </p:val>
                                        </p:tav>
                                        <p:tav tm="100000">
                                          <p:val>
                                            <p:strVal val="#ppt_h"/>
                                          </p:val>
                                        </p:tav>
                                      </p:tavLst>
                                    </p:anim>
                                    <p:animEffect transition="in" filter="fade">
                                      <p:cBhvr>
                                        <p:cTn id="29" dur="1000"/>
                                        <p:tgtEl>
                                          <p:spTgt spid="3085"/>
                                        </p:tgtEl>
                                      </p:cBhvr>
                                    </p:animEffec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3074"/>
                                        </p:tgtEl>
                                        <p:attrNameLst>
                                          <p:attrName>style.visibility</p:attrName>
                                        </p:attrNameLst>
                                      </p:cBhvr>
                                      <p:to>
                                        <p:strVal val="visible"/>
                                      </p:to>
                                    </p:set>
                                    <p:anim calcmode="lin" valueType="num">
                                      <p:cBhvr>
                                        <p:cTn id="34" dur="1000" fill="hold"/>
                                        <p:tgtEl>
                                          <p:spTgt spid="3074"/>
                                        </p:tgtEl>
                                        <p:attrNameLst>
                                          <p:attrName>ppt_w</p:attrName>
                                        </p:attrNameLst>
                                      </p:cBhvr>
                                      <p:tavLst>
                                        <p:tav tm="0">
                                          <p:val>
                                            <p:strVal val="#ppt_w*0.70"/>
                                          </p:val>
                                        </p:tav>
                                        <p:tav tm="100000">
                                          <p:val>
                                            <p:strVal val="#ppt_w"/>
                                          </p:val>
                                        </p:tav>
                                      </p:tavLst>
                                    </p:anim>
                                    <p:anim calcmode="lin" valueType="num">
                                      <p:cBhvr>
                                        <p:cTn id="35" dur="1000" fill="hold"/>
                                        <p:tgtEl>
                                          <p:spTgt spid="3074"/>
                                        </p:tgtEl>
                                        <p:attrNameLst>
                                          <p:attrName>ppt_h</p:attrName>
                                        </p:attrNameLst>
                                      </p:cBhvr>
                                      <p:tavLst>
                                        <p:tav tm="0">
                                          <p:val>
                                            <p:strVal val="#ppt_h"/>
                                          </p:val>
                                        </p:tav>
                                        <p:tav tm="100000">
                                          <p:val>
                                            <p:strVal val="#ppt_h"/>
                                          </p:val>
                                        </p:tav>
                                      </p:tavLst>
                                    </p:anim>
                                    <p:animEffect transition="in" filter="fade">
                                      <p:cBhvr>
                                        <p:cTn id="36" dur="1000"/>
                                        <p:tgtEl>
                                          <p:spTgt spid="3074"/>
                                        </p:tgtEl>
                                      </p:cBhvr>
                                    </p:animEffect>
                                  </p:childTnLst>
                                </p:cTn>
                              </p:par>
                              <p:par>
                                <p:cTn id="37" presetID="49" presetClass="path" presetSubtype="0" accel="50000" decel="50000" fill="hold" nodeType="withEffect">
                                  <p:stCondLst>
                                    <p:cond delay="0"/>
                                  </p:stCondLst>
                                  <p:childTnLst>
                                    <p:animMotion origin="layout" path="M 0.32587 -0.41666 L 1.38889E-6 -2.22222E-6 " pathEditMode="relative" rAng="0" ptsTypes="AA">
                                      <p:cBhvr>
                                        <p:cTn id="38" dur="2000" fill="hold"/>
                                        <p:tgtEl>
                                          <p:spTgt spid="14"/>
                                        </p:tgtEl>
                                        <p:attrNameLst>
                                          <p:attrName>ppt_x</p:attrName>
                                          <p:attrName>ppt_y</p:attrName>
                                        </p:attrNameLst>
                                      </p:cBhvr>
                                      <p:rCtr x="-16300" y="20800"/>
                                    </p:animMotion>
                                  </p:childTnLst>
                                </p:cTn>
                              </p:par>
                            </p:childTnLst>
                          </p:cTn>
                        </p:par>
                        <p:par>
                          <p:cTn id="39" fill="hold">
                            <p:stCondLst>
                              <p:cond delay="2000"/>
                            </p:stCondLst>
                            <p:childTnLst>
                              <p:par>
                                <p:cTn id="40" presetID="49" presetClass="path" presetSubtype="0" accel="50000" decel="50000" fill="hold" nodeType="afterEffect">
                                  <p:stCondLst>
                                    <p:cond delay="0"/>
                                  </p:stCondLst>
                                  <p:childTnLst>
                                    <p:animMotion origin="layout" path="M -0.3375 -0.34943 L 3.33333E-6 -1.00763E-6 " pathEditMode="relative" rAng="0" ptsTypes="AA">
                                      <p:cBhvr>
                                        <p:cTn id="41" dur="2000" fill="hold"/>
                                        <p:tgtEl>
                                          <p:spTgt spid="15"/>
                                        </p:tgtEl>
                                        <p:attrNameLst>
                                          <p:attrName>ppt_x</p:attrName>
                                          <p:attrName>ppt_y</p:attrName>
                                        </p:attrNameLst>
                                      </p:cBhvr>
                                      <p:rCtr x="16900" y="17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4"/>
          <p:cNvSpPr>
            <a:spLocks noChangeArrowheads="1"/>
          </p:cNvSpPr>
          <p:nvPr/>
        </p:nvSpPr>
        <p:spPr bwMode="auto">
          <a:xfrm>
            <a:off x="457200" y="2971800"/>
            <a:ext cx="4473575" cy="523875"/>
          </a:xfrm>
          <a:prstGeom prst="rect">
            <a:avLst/>
          </a:prstGeom>
          <a:noFill/>
          <a:ln w="9525">
            <a:noFill/>
            <a:miter lim="800000"/>
            <a:headEnd/>
            <a:tailEnd/>
          </a:ln>
        </p:spPr>
        <p:txBody>
          <a:bodyPr wrap="none">
            <a:spAutoFit/>
          </a:bodyPr>
          <a:lstStyle/>
          <a:p>
            <a:pPr marL="514350" indent="-514350">
              <a:buClr>
                <a:srgbClr val="C00000"/>
              </a:buClr>
            </a:pPr>
            <a:r>
              <a:rPr lang="fr-FR" sz="2800" b="1">
                <a:solidFill>
                  <a:srgbClr val="C00000"/>
                </a:solidFill>
              </a:rPr>
              <a:t>5.</a:t>
            </a:r>
            <a:r>
              <a:rPr lang="en-US" sz="2800" b="1"/>
              <a:t> This is a REVOLUTION</a:t>
            </a:r>
          </a:p>
        </p:txBody>
      </p:sp>
      <p:sp>
        <p:nvSpPr>
          <p:cNvPr id="57346"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26F7D7DE-1968-4964-8BC6-FB747F0EE7AA}" type="slidenum">
              <a:rPr lang="en-US" sz="1200" b="1">
                <a:solidFill>
                  <a:srgbClr val="000000"/>
                </a:solidFill>
                <a:latin typeface="Calibri" pitchFamily="34" charset="0"/>
              </a:rPr>
              <a:pPr algn="r"/>
              <a:t>25</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re 1"/>
          <p:cNvSpPr txBox="1">
            <a:spLocks/>
          </p:cNvSpPr>
          <p:nvPr/>
        </p:nvSpPr>
        <p:spPr bwMode="auto">
          <a:xfrm>
            <a:off x="457200" y="274638"/>
            <a:ext cx="8305800" cy="868362"/>
          </a:xfrm>
          <a:prstGeom prst="rect">
            <a:avLst/>
          </a:prstGeom>
          <a:noFill/>
          <a:ln w="9525">
            <a:noFill/>
            <a:miter lim="800000"/>
            <a:headEnd/>
            <a:tailEnd/>
          </a:ln>
        </p:spPr>
        <p:txBody>
          <a:bodyPr/>
          <a:lstStyle/>
          <a:p>
            <a:pPr defTabSz="457200"/>
            <a:r>
              <a:rPr lang="en-US" sz="2800" b="1">
                <a:solidFill>
                  <a:srgbClr val="C00000"/>
                </a:solidFill>
              </a:rPr>
              <a:t>5.</a:t>
            </a:r>
            <a:r>
              <a:rPr lang="en-US" sz="2800" b="1"/>
              <a:t> Of Relationships and Organizations</a:t>
            </a:r>
          </a:p>
        </p:txBody>
      </p:sp>
      <p:sp>
        <p:nvSpPr>
          <p:cNvPr id="4" name="ZoneTexte 3"/>
          <p:cNvSpPr txBox="1">
            <a:spLocks noChangeArrowheads="1"/>
          </p:cNvSpPr>
          <p:nvPr/>
        </p:nvSpPr>
        <p:spPr bwMode="auto">
          <a:xfrm>
            <a:off x="685800" y="1295400"/>
            <a:ext cx="6022975" cy="646113"/>
          </a:xfrm>
          <a:prstGeom prst="rect">
            <a:avLst/>
          </a:prstGeom>
          <a:noFill/>
          <a:ln w="9525">
            <a:noFill/>
            <a:miter lim="800000"/>
            <a:headEnd/>
            <a:tailEnd/>
          </a:ln>
        </p:spPr>
        <p:txBody>
          <a:bodyPr wrap="none">
            <a:spAutoFit/>
          </a:bodyPr>
          <a:lstStyle/>
          <a:p>
            <a:pPr>
              <a:buFont typeface="Arial" charset="0"/>
              <a:buChar char="•"/>
            </a:pPr>
            <a:r>
              <a:rPr lang="fr-FR"/>
              <a:t> </a:t>
            </a:r>
            <a:r>
              <a:rPr lang="en-US"/>
              <a:t>Think of relationships as hyperlinks?</a:t>
            </a:r>
          </a:p>
          <a:p>
            <a:pPr>
              <a:buFont typeface="Arial" charset="0"/>
              <a:buChar char="•"/>
            </a:pPr>
            <a:r>
              <a:rPr lang="en-US"/>
              <a:t> What makes information important in the Google world?</a:t>
            </a:r>
          </a:p>
        </p:txBody>
      </p:sp>
      <p:sp>
        <p:nvSpPr>
          <p:cNvPr id="5" name="ZoneTexte 4"/>
          <p:cNvSpPr txBox="1">
            <a:spLocks noChangeArrowheads="1"/>
          </p:cNvSpPr>
          <p:nvPr/>
        </p:nvSpPr>
        <p:spPr bwMode="auto">
          <a:xfrm>
            <a:off x="685800" y="2590800"/>
            <a:ext cx="7543800" cy="2032000"/>
          </a:xfrm>
          <a:prstGeom prst="rect">
            <a:avLst/>
          </a:prstGeom>
          <a:noFill/>
          <a:ln w="9525">
            <a:noFill/>
            <a:miter lim="800000"/>
            <a:headEnd/>
            <a:tailEnd/>
          </a:ln>
        </p:spPr>
        <p:txBody>
          <a:bodyPr>
            <a:spAutoFit/>
          </a:bodyPr>
          <a:lstStyle/>
          <a:p>
            <a:pPr>
              <a:buFont typeface="Wingdings" pitchFamily="2" charset="2"/>
              <a:buChar char="è"/>
            </a:pPr>
            <a:endParaRPr lang="fr-FR">
              <a:sym typeface="Wingdings" pitchFamily="2" charset="2"/>
            </a:endParaRPr>
          </a:p>
          <a:p>
            <a:pPr>
              <a:buFont typeface="Wingdings" pitchFamily="2" charset="2"/>
              <a:buChar char="è"/>
            </a:pPr>
            <a:r>
              <a:rPr lang="fr-FR">
                <a:sym typeface="Wingdings" pitchFamily="2" charset="2"/>
              </a:rPr>
              <a:t>Update of the model</a:t>
            </a:r>
          </a:p>
          <a:p>
            <a:pPr>
              <a:buFont typeface="Wingdings" pitchFamily="2" charset="2"/>
              <a:buChar char="è"/>
            </a:pPr>
            <a:r>
              <a:rPr lang="en-US">
                <a:sym typeface="Wingdings" pitchFamily="2" charset="2"/>
              </a:rPr>
              <a:t>Consistency of the model</a:t>
            </a:r>
          </a:p>
          <a:p>
            <a:pPr>
              <a:buFont typeface="Wingdings" pitchFamily="2" charset="2"/>
              <a:buChar char="è"/>
            </a:pPr>
            <a:r>
              <a:rPr lang="en-US">
                <a:sym typeface="Wingdings" pitchFamily="2" charset="2"/>
              </a:rPr>
              <a:t>The more links, the more </a:t>
            </a:r>
          </a:p>
          <a:p>
            <a:pPr lvl="1">
              <a:buFont typeface="Wingdings" pitchFamily="2" charset="2"/>
              <a:buChar char="è"/>
            </a:pPr>
            <a:r>
              <a:rPr lang="en-US">
                <a:sym typeface="Wingdings" pitchFamily="2" charset="2"/>
              </a:rPr>
              <a:t>RELIABLE</a:t>
            </a:r>
          </a:p>
          <a:p>
            <a:pPr lvl="1">
              <a:buFont typeface="Wingdings" pitchFamily="2" charset="2"/>
              <a:buChar char="è"/>
            </a:pPr>
            <a:r>
              <a:rPr lang="en-US">
                <a:sym typeface="Wingdings" pitchFamily="2" charset="2"/>
              </a:rPr>
              <a:t>QUALIFIED</a:t>
            </a:r>
          </a:p>
          <a:p>
            <a:pPr lvl="1">
              <a:buFont typeface="Wingdings" pitchFamily="2" charset="2"/>
              <a:buChar char="è"/>
            </a:pPr>
            <a:r>
              <a:rPr lang="en-US">
                <a:sym typeface="Wingdings" pitchFamily="2" charset="2"/>
              </a:rPr>
              <a:t>VALUABLE</a:t>
            </a:r>
            <a:endParaRPr lang="en-US"/>
          </a:p>
        </p:txBody>
      </p:sp>
      <p:sp>
        <p:nvSpPr>
          <p:cNvPr id="6" name="ZoneTexte 5"/>
          <p:cNvSpPr txBox="1">
            <a:spLocks noChangeArrowheads="1"/>
          </p:cNvSpPr>
          <p:nvPr/>
        </p:nvSpPr>
        <p:spPr bwMode="auto">
          <a:xfrm>
            <a:off x="685800" y="5105400"/>
            <a:ext cx="4878388" cy="923925"/>
          </a:xfrm>
          <a:prstGeom prst="rect">
            <a:avLst/>
          </a:prstGeom>
          <a:noFill/>
          <a:ln w="9525">
            <a:noFill/>
            <a:miter lim="800000"/>
            <a:headEnd/>
            <a:tailEnd/>
          </a:ln>
        </p:spPr>
        <p:txBody>
          <a:bodyPr wrap="none">
            <a:spAutoFit/>
          </a:bodyPr>
          <a:lstStyle/>
          <a:p>
            <a:r>
              <a:rPr lang="en-US">
                <a:sym typeface="Wingdings" pitchFamily="2" charset="2"/>
              </a:rPr>
              <a:t></a:t>
            </a:r>
            <a:r>
              <a:rPr lang="en-US"/>
              <a:t> Being able to access :</a:t>
            </a:r>
          </a:p>
          <a:p>
            <a:r>
              <a:rPr lang="en-US"/>
              <a:t>	The most pertinent data</a:t>
            </a:r>
          </a:p>
          <a:p>
            <a:r>
              <a:rPr lang="en-US"/>
              <a:t>	with the global picture that sustains it</a:t>
            </a:r>
          </a:p>
        </p:txBody>
      </p:sp>
      <p:pic>
        <p:nvPicPr>
          <p:cNvPr id="7" name="Image 6" descr="Doodleearthday09.gif"/>
          <p:cNvPicPr>
            <a:picLocks noChangeAspect="1"/>
          </p:cNvPicPr>
          <p:nvPr/>
        </p:nvPicPr>
        <p:blipFill>
          <a:blip r:embed="rId3"/>
          <a:srcRect/>
          <a:stretch>
            <a:fillRect/>
          </a:stretch>
        </p:blipFill>
        <p:spPr bwMode="auto">
          <a:xfrm>
            <a:off x="5029200" y="2209800"/>
            <a:ext cx="3362325" cy="1200150"/>
          </a:xfrm>
          <a:prstGeom prst="rect">
            <a:avLst/>
          </a:prstGeom>
          <a:noFill/>
          <a:ln w="9525">
            <a:noFill/>
            <a:miter lim="800000"/>
            <a:headEnd/>
            <a:tailEnd/>
          </a:ln>
        </p:spPr>
      </p:pic>
      <p:pic>
        <p:nvPicPr>
          <p:cNvPr id="8" name="Image 7" descr="woman-in-tech-tablet-304.jpg"/>
          <p:cNvPicPr>
            <a:picLocks noChangeAspect="1"/>
          </p:cNvPicPr>
          <p:nvPr/>
        </p:nvPicPr>
        <p:blipFill>
          <a:blip r:embed="rId4"/>
          <a:stretch>
            <a:fillRect/>
          </a:stretch>
        </p:blipFill>
        <p:spPr>
          <a:xfrm>
            <a:off x="6858000" y="4057650"/>
            <a:ext cx="1371600" cy="2054225"/>
          </a:xfrm>
          <a:prstGeom prst="rect">
            <a:avLst/>
          </a:prstGeom>
          <a:effectLst>
            <a:outerShdw blurRad="50800" dist="38100" dir="2700000" algn="tl" rotWithShape="0">
              <a:prstClr val="black">
                <a:alpha val="40000"/>
              </a:prstClr>
            </a:outerShdw>
          </a:effectLst>
        </p:spPr>
      </p:pic>
      <p:sp>
        <p:nvSpPr>
          <p:cNvPr id="58375"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8B9B6492-652A-4E4C-90C8-F9DB259C98C7}" type="slidenum">
              <a:rPr lang="en-US" sz="1200" b="1">
                <a:solidFill>
                  <a:srgbClr val="000000"/>
                </a:solidFill>
                <a:latin typeface="Calibri" pitchFamily="34" charset="0"/>
              </a:rPr>
              <a:pPr algn="r"/>
              <a:t>26</a:t>
            </a:fld>
            <a:endParaRPr lang="en-US" sz="1200" b="1">
              <a:solidFill>
                <a:srgbClr val="000000"/>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p:cTn id="19" dur="1000" fill="hold"/>
                                        <p:tgtEl>
                                          <p:spTgt spid="5">
                                            <p:txEl>
                                              <p:pRg st="1" end="1"/>
                                            </p:txEl>
                                          </p:spTgt>
                                        </p:tgtEl>
                                        <p:attrNameLst>
                                          <p:attrName>ppt_w</p:attrName>
                                        </p:attrNameLst>
                                      </p:cBhvr>
                                      <p:tavLst>
                                        <p:tav tm="0">
                                          <p:val>
                                            <p:strVal val="#ppt_w*0.70"/>
                                          </p:val>
                                        </p:tav>
                                        <p:tav tm="100000">
                                          <p:val>
                                            <p:strVal val="#ppt_w"/>
                                          </p:val>
                                        </p:tav>
                                      </p:tavLst>
                                    </p:anim>
                                    <p:anim calcmode="lin" valueType="num">
                                      <p:cBhvr>
                                        <p:cTn id="20" dur="1000" fill="hold"/>
                                        <p:tgtEl>
                                          <p:spTgt spid="5">
                                            <p:txEl>
                                              <p:pRg st="1" end="1"/>
                                            </p:txEl>
                                          </p:spTgt>
                                        </p:tgtEl>
                                        <p:attrNameLst>
                                          <p:attrName>ppt_h</p:attrName>
                                        </p:attrNameLst>
                                      </p:cBhvr>
                                      <p:tavLst>
                                        <p:tav tm="0">
                                          <p:val>
                                            <p:strVal val="#ppt_h"/>
                                          </p:val>
                                        </p:tav>
                                        <p:tav tm="100000">
                                          <p:val>
                                            <p:strVal val="#ppt_h"/>
                                          </p:val>
                                        </p:tav>
                                      </p:tavLst>
                                    </p:anim>
                                    <p:animEffect transition="in" filter="fade">
                                      <p:cBhvr>
                                        <p:cTn id="21" dur="1000"/>
                                        <p:tgtEl>
                                          <p:spTgt spid="5">
                                            <p:txEl>
                                              <p:pRg st="1" end="1"/>
                                            </p:txEl>
                                          </p:spTgt>
                                        </p:tgtEl>
                                      </p:cBhvr>
                                    </p:animEffect>
                                  </p:childTnLst>
                                </p:cTn>
                              </p:par>
                              <p:par>
                                <p:cTn id="22" presetID="55"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 calcmode="lin" valueType="num">
                                      <p:cBhvr>
                                        <p:cTn id="24" dur="1000" fill="hold"/>
                                        <p:tgtEl>
                                          <p:spTgt spid="5">
                                            <p:txEl>
                                              <p:pRg st="2" end="2"/>
                                            </p:txEl>
                                          </p:spTgt>
                                        </p:tgtEl>
                                        <p:attrNameLst>
                                          <p:attrName>ppt_w</p:attrName>
                                        </p:attrNameLst>
                                      </p:cBhvr>
                                      <p:tavLst>
                                        <p:tav tm="0">
                                          <p:val>
                                            <p:strVal val="#ppt_w*0.70"/>
                                          </p:val>
                                        </p:tav>
                                        <p:tav tm="100000">
                                          <p:val>
                                            <p:strVal val="#ppt_w"/>
                                          </p:val>
                                        </p:tav>
                                      </p:tavLst>
                                    </p:anim>
                                    <p:anim calcmode="lin" valueType="num">
                                      <p:cBhvr>
                                        <p:cTn id="25" dur="1000" fill="hold"/>
                                        <p:tgtEl>
                                          <p:spTgt spid="5">
                                            <p:txEl>
                                              <p:pRg st="2" end="2"/>
                                            </p:txEl>
                                          </p:spTgt>
                                        </p:tgtEl>
                                        <p:attrNameLst>
                                          <p:attrName>ppt_h</p:attrName>
                                        </p:attrNameLst>
                                      </p:cBhvr>
                                      <p:tavLst>
                                        <p:tav tm="0">
                                          <p:val>
                                            <p:strVal val="#ppt_h"/>
                                          </p:val>
                                        </p:tav>
                                        <p:tav tm="100000">
                                          <p:val>
                                            <p:strVal val="#ppt_h"/>
                                          </p:val>
                                        </p:tav>
                                      </p:tavLst>
                                    </p:anim>
                                    <p:animEffect transition="in" filter="fade">
                                      <p:cBhvr>
                                        <p:cTn id="26" dur="10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p:cTn id="31" dur="1000" fill="hold"/>
                                        <p:tgtEl>
                                          <p:spTgt spid="5">
                                            <p:txEl>
                                              <p:pRg st="3" end="3"/>
                                            </p:txEl>
                                          </p:spTgt>
                                        </p:tgtEl>
                                        <p:attrNameLst>
                                          <p:attrName>ppt_w</p:attrName>
                                        </p:attrNameLst>
                                      </p:cBhvr>
                                      <p:tavLst>
                                        <p:tav tm="0">
                                          <p:val>
                                            <p:strVal val="#ppt_w*0.70"/>
                                          </p:val>
                                        </p:tav>
                                        <p:tav tm="100000">
                                          <p:val>
                                            <p:strVal val="#ppt_w"/>
                                          </p:val>
                                        </p:tav>
                                      </p:tavLst>
                                    </p:anim>
                                    <p:anim calcmode="lin" valueType="num">
                                      <p:cBhvr>
                                        <p:cTn id="32" dur="1000" fill="hold"/>
                                        <p:tgtEl>
                                          <p:spTgt spid="5">
                                            <p:txEl>
                                              <p:pRg st="3" end="3"/>
                                            </p:txEl>
                                          </p:spTgt>
                                        </p:tgtEl>
                                        <p:attrNameLst>
                                          <p:attrName>ppt_h</p:attrName>
                                        </p:attrNameLst>
                                      </p:cBhvr>
                                      <p:tavLst>
                                        <p:tav tm="0">
                                          <p:val>
                                            <p:strVal val="#ppt_h"/>
                                          </p:val>
                                        </p:tav>
                                        <p:tav tm="100000">
                                          <p:val>
                                            <p:strVal val="#ppt_h"/>
                                          </p:val>
                                        </p:tav>
                                      </p:tavLst>
                                    </p:anim>
                                    <p:animEffect transition="in" filter="fade">
                                      <p:cBhvr>
                                        <p:cTn id="33" dur="1000"/>
                                        <p:tgtEl>
                                          <p:spTgt spid="5">
                                            <p:txEl>
                                              <p:pRg st="3" end="3"/>
                                            </p:txEl>
                                          </p:spTgt>
                                        </p:tgtEl>
                                      </p:cBhvr>
                                    </p:animEffect>
                                  </p:childTnLst>
                                </p:cTn>
                              </p:par>
                              <p:par>
                                <p:cTn id="34" presetID="55" presetClass="entr" presetSubtype="0" fill="hold" nodeType="with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 calcmode="lin" valueType="num">
                                      <p:cBhvr>
                                        <p:cTn id="36" dur="1000" fill="hold"/>
                                        <p:tgtEl>
                                          <p:spTgt spid="5">
                                            <p:txEl>
                                              <p:pRg st="4" end="4"/>
                                            </p:txEl>
                                          </p:spTgt>
                                        </p:tgtEl>
                                        <p:attrNameLst>
                                          <p:attrName>ppt_w</p:attrName>
                                        </p:attrNameLst>
                                      </p:cBhvr>
                                      <p:tavLst>
                                        <p:tav tm="0">
                                          <p:val>
                                            <p:strVal val="#ppt_w*0.70"/>
                                          </p:val>
                                        </p:tav>
                                        <p:tav tm="100000">
                                          <p:val>
                                            <p:strVal val="#ppt_w"/>
                                          </p:val>
                                        </p:tav>
                                      </p:tavLst>
                                    </p:anim>
                                    <p:anim calcmode="lin" valueType="num">
                                      <p:cBhvr>
                                        <p:cTn id="37" dur="1000" fill="hold"/>
                                        <p:tgtEl>
                                          <p:spTgt spid="5">
                                            <p:txEl>
                                              <p:pRg st="4" end="4"/>
                                            </p:txEl>
                                          </p:spTgt>
                                        </p:tgtEl>
                                        <p:attrNameLst>
                                          <p:attrName>ppt_h</p:attrName>
                                        </p:attrNameLst>
                                      </p:cBhvr>
                                      <p:tavLst>
                                        <p:tav tm="0">
                                          <p:val>
                                            <p:strVal val="#ppt_h"/>
                                          </p:val>
                                        </p:tav>
                                        <p:tav tm="100000">
                                          <p:val>
                                            <p:strVal val="#ppt_h"/>
                                          </p:val>
                                        </p:tav>
                                      </p:tavLst>
                                    </p:anim>
                                    <p:animEffect transition="in" filter="fade">
                                      <p:cBhvr>
                                        <p:cTn id="38" dur="1000"/>
                                        <p:tgtEl>
                                          <p:spTgt spid="5">
                                            <p:txEl>
                                              <p:pRg st="4" end="4"/>
                                            </p:txEl>
                                          </p:spTgt>
                                        </p:tgtEl>
                                      </p:cBhvr>
                                    </p:animEffect>
                                  </p:childTnLst>
                                </p:cTn>
                              </p:par>
                              <p:par>
                                <p:cTn id="39" presetID="55" presetClass="entr" presetSubtype="0" fill="hold"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anim calcmode="lin" valueType="num">
                                      <p:cBhvr>
                                        <p:cTn id="41" dur="1000" fill="hold"/>
                                        <p:tgtEl>
                                          <p:spTgt spid="5">
                                            <p:txEl>
                                              <p:pRg st="5" end="5"/>
                                            </p:txEl>
                                          </p:spTgt>
                                        </p:tgtEl>
                                        <p:attrNameLst>
                                          <p:attrName>ppt_w</p:attrName>
                                        </p:attrNameLst>
                                      </p:cBhvr>
                                      <p:tavLst>
                                        <p:tav tm="0">
                                          <p:val>
                                            <p:strVal val="#ppt_w*0.70"/>
                                          </p:val>
                                        </p:tav>
                                        <p:tav tm="100000">
                                          <p:val>
                                            <p:strVal val="#ppt_w"/>
                                          </p:val>
                                        </p:tav>
                                      </p:tavLst>
                                    </p:anim>
                                    <p:anim calcmode="lin" valueType="num">
                                      <p:cBhvr>
                                        <p:cTn id="42" dur="1000" fill="hold"/>
                                        <p:tgtEl>
                                          <p:spTgt spid="5">
                                            <p:txEl>
                                              <p:pRg st="5" end="5"/>
                                            </p:txEl>
                                          </p:spTgt>
                                        </p:tgtEl>
                                        <p:attrNameLst>
                                          <p:attrName>ppt_h</p:attrName>
                                        </p:attrNameLst>
                                      </p:cBhvr>
                                      <p:tavLst>
                                        <p:tav tm="0">
                                          <p:val>
                                            <p:strVal val="#ppt_h"/>
                                          </p:val>
                                        </p:tav>
                                        <p:tav tm="100000">
                                          <p:val>
                                            <p:strVal val="#ppt_h"/>
                                          </p:val>
                                        </p:tav>
                                      </p:tavLst>
                                    </p:anim>
                                    <p:animEffect transition="in" filter="fade">
                                      <p:cBhvr>
                                        <p:cTn id="43" dur="1000"/>
                                        <p:tgtEl>
                                          <p:spTgt spid="5">
                                            <p:txEl>
                                              <p:pRg st="5" end="5"/>
                                            </p:txEl>
                                          </p:spTgt>
                                        </p:tgtEl>
                                      </p:cBhvr>
                                    </p:animEffect>
                                  </p:childTnLst>
                                </p:cTn>
                              </p:par>
                              <p:par>
                                <p:cTn id="44" presetID="55" presetClass="entr" presetSubtype="0" fill="hold" nodeType="withEffect">
                                  <p:stCondLst>
                                    <p:cond delay="0"/>
                                  </p:stCondLst>
                                  <p:childTnLst>
                                    <p:set>
                                      <p:cBhvr>
                                        <p:cTn id="45" dur="1" fill="hold">
                                          <p:stCondLst>
                                            <p:cond delay="0"/>
                                          </p:stCondLst>
                                        </p:cTn>
                                        <p:tgtEl>
                                          <p:spTgt spid="5">
                                            <p:txEl>
                                              <p:pRg st="6" end="6"/>
                                            </p:txEl>
                                          </p:spTgt>
                                        </p:tgtEl>
                                        <p:attrNameLst>
                                          <p:attrName>style.visibility</p:attrName>
                                        </p:attrNameLst>
                                      </p:cBhvr>
                                      <p:to>
                                        <p:strVal val="visible"/>
                                      </p:to>
                                    </p:set>
                                    <p:anim calcmode="lin" valueType="num">
                                      <p:cBhvr>
                                        <p:cTn id="46" dur="1000" fill="hold"/>
                                        <p:tgtEl>
                                          <p:spTgt spid="5">
                                            <p:txEl>
                                              <p:pRg st="6" end="6"/>
                                            </p:txEl>
                                          </p:spTgt>
                                        </p:tgtEl>
                                        <p:attrNameLst>
                                          <p:attrName>ppt_w</p:attrName>
                                        </p:attrNameLst>
                                      </p:cBhvr>
                                      <p:tavLst>
                                        <p:tav tm="0">
                                          <p:val>
                                            <p:strVal val="#ppt_w*0.70"/>
                                          </p:val>
                                        </p:tav>
                                        <p:tav tm="100000">
                                          <p:val>
                                            <p:strVal val="#ppt_w"/>
                                          </p:val>
                                        </p:tav>
                                      </p:tavLst>
                                    </p:anim>
                                    <p:anim calcmode="lin" valueType="num">
                                      <p:cBhvr>
                                        <p:cTn id="47" dur="1000" fill="hold"/>
                                        <p:tgtEl>
                                          <p:spTgt spid="5">
                                            <p:txEl>
                                              <p:pRg st="6" end="6"/>
                                            </p:txEl>
                                          </p:spTgt>
                                        </p:tgtEl>
                                        <p:attrNameLst>
                                          <p:attrName>ppt_h</p:attrName>
                                        </p:attrNameLst>
                                      </p:cBhvr>
                                      <p:tavLst>
                                        <p:tav tm="0">
                                          <p:val>
                                            <p:strVal val="#ppt_h"/>
                                          </p:val>
                                        </p:tav>
                                        <p:tav tm="100000">
                                          <p:val>
                                            <p:strVal val="#ppt_h"/>
                                          </p:val>
                                        </p:tav>
                                      </p:tavLst>
                                    </p:anim>
                                    <p:animEffect transition="in" filter="fade">
                                      <p:cBhvr>
                                        <p:cTn id="48" dur="1000"/>
                                        <p:tgtEl>
                                          <p:spTgt spid="5">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nodeType="clickEffect">
                                  <p:stCondLst>
                                    <p:cond delay="0"/>
                                  </p:stCondLst>
                                  <p:childTnLst>
                                    <p:set>
                                      <p:cBhvr>
                                        <p:cTn id="52" dur="1" fill="hold">
                                          <p:stCondLst>
                                            <p:cond delay="0"/>
                                          </p:stCondLst>
                                        </p:cTn>
                                        <p:tgtEl>
                                          <p:spTgt spid="6">
                                            <p:txEl>
                                              <p:pRg st="0" end="0"/>
                                            </p:txEl>
                                          </p:spTgt>
                                        </p:tgtEl>
                                        <p:attrNameLst>
                                          <p:attrName>style.visibility</p:attrName>
                                        </p:attrNameLst>
                                      </p:cBhvr>
                                      <p:to>
                                        <p:strVal val="visible"/>
                                      </p:to>
                                    </p:set>
                                    <p:anim calcmode="lin" valueType="num">
                                      <p:cBhvr>
                                        <p:cTn id="53"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54"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55" dur="1000"/>
                                        <p:tgtEl>
                                          <p:spTgt spid="6">
                                            <p:txEl>
                                              <p:pRg st="0" end="0"/>
                                            </p:txEl>
                                          </p:spTgt>
                                        </p:tgtEl>
                                      </p:cBhvr>
                                    </p:animEffect>
                                  </p:childTnLst>
                                </p:cTn>
                              </p:par>
                              <p:par>
                                <p:cTn id="56" presetID="55" presetClass="entr" presetSubtype="0" fill="hold" nodeType="withEffect">
                                  <p:stCondLst>
                                    <p:cond delay="0"/>
                                  </p:stCondLst>
                                  <p:childTnLst>
                                    <p:set>
                                      <p:cBhvr>
                                        <p:cTn id="57" dur="1" fill="hold">
                                          <p:stCondLst>
                                            <p:cond delay="0"/>
                                          </p:stCondLst>
                                        </p:cTn>
                                        <p:tgtEl>
                                          <p:spTgt spid="6">
                                            <p:txEl>
                                              <p:pRg st="1" end="1"/>
                                            </p:txEl>
                                          </p:spTgt>
                                        </p:tgtEl>
                                        <p:attrNameLst>
                                          <p:attrName>style.visibility</p:attrName>
                                        </p:attrNameLst>
                                      </p:cBhvr>
                                      <p:to>
                                        <p:strVal val="visible"/>
                                      </p:to>
                                    </p:set>
                                    <p:anim calcmode="lin" valueType="num">
                                      <p:cBhvr>
                                        <p:cTn id="58" dur="1000" fill="hold"/>
                                        <p:tgtEl>
                                          <p:spTgt spid="6">
                                            <p:txEl>
                                              <p:pRg st="1" end="1"/>
                                            </p:txEl>
                                          </p:spTgt>
                                        </p:tgtEl>
                                        <p:attrNameLst>
                                          <p:attrName>ppt_w</p:attrName>
                                        </p:attrNameLst>
                                      </p:cBhvr>
                                      <p:tavLst>
                                        <p:tav tm="0">
                                          <p:val>
                                            <p:strVal val="#ppt_w*0.70"/>
                                          </p:val>
                                        </p:tav>
                                        <p:tav tm="100000">
                                          <p:val>
                                            <p:strVal val="#ppt_w"/>
                                          </p:val>
                                        </p:tav>
                                      </p:tavLst>
                                    </p:anim>
                                    <p:anim calcmode="lin" valueType="num">
                                      <p:cBhvr>
                                        <p:cTn id="59" dur="1000" fill="hold"/>
                                        <p:tgtEl>
                                          <p:spTgt spid="6">
                                            <p:txEl>
                                              <p:pRg st="1" end="1"/>
                                            </p:txEl>
                                          </p:spTgt>
                                        </p:tgtEl>
                                        <p:attrNameLst>
                                          <p:attrName>ppt_h</p:attrName>
                                        </p:attrNameLst>
                                      </p:cBhvr>
                                      <p:tavLst>
                                        <p:tav tm="0">
                                          <p:val>
                                            <p:strVal val="#ppt_h"/>
                                          </p:val>
                                        </p:tav>
                                        <p:tav tm="100000">
                                          <p:val>
                                            <p:strVal val="#ppt_h"/>
                                          </p:val>
                                        </p:tav>
                                      </p:tavLst>
                                    </p:anim>
                                    <p:animEffect transition="in" filter="fade">
                                      <p:cBhvr>
                                        <p:cTn id="60" dur="1000"/>
                                        <p:tgtEl>
                                          <p:spTgt spid="6">
                                            <p:txEl>
                                              <p:pRg st="1" end="1"/>
                                            </p:txEl>
                                          </p:spTgt>
                                        </p:tgtEl>
                                      </p:cBhvr>
                                    </p:animEffect>
                                  </p:childTnLst>
                                </p:cTn>
                              </p:par>
                              <p:par>
                                <p:cTn id="61" presetID="55" presetClass="entr" presetSubtype="0" fill="hold" nodeType="withEffect">
                                  <p:stCondLst>
                                    <p:cond delay="0"/>
                                  </p:stCondLst>
                                  <p:childTnLst>
                                    <p:set>
                                      <p:cBhvr>
                                        <p:cTn id="62" dur="1" fill="hold">
                                          <p:stCondLst>
                                            <p:cond delay="0"/>
                                          </p:stCondLst>
                                        </p:cTn>
                                        <p:tgtEl>
                                          <p:spTgt spid="6">
                                            <p:txEl>
                                              <p:pRg st="2" end="2"/>
                                            </p:txEl>
                                          </p:spTgt>
                                        </p:tgtEl>
                                        <p:attrNameLst>
                                          <p:attrName>style.visibility</p:attrName>
                                        </p:attrNameLst>
                                      </p:cBhvr>
                                      <p:to>
                                        <p:strVal val="visible"/>
                                      </p:to>
                                    </p:set>
                                    <p:anim calcmode="lin" valueType="num">
                                      <p:cBhvr>
                                        <p:cTn id="63"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64"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65" dur="1000"/>
                                        <p:tgtEl>
                                          <p:spTgt spid="6">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5" presetClass="entr" presetSubtype="0" fill="hold" nodeType="clickEffect">
                                  <p:stCondLst>
                                    <p:cond delay="0"/>
                                  </p:stCondLst>
                                  <p:childTnLst>
                                    <p:set>
                                      <p:cBhvr>
                                        <p:cTn id="69" dur="1" fill="hold">
                                          <p:stCondLst>
                                            <p:cond delay="0"/>
                                          </p:stCondLst>
                                        </p:cTn>
                                        <p:tgtEl>
                                          <p:spTgt spid="8"/>
                                        </p:tgtEl>
                                        <p:attrNameLst>
                                          <p:attrName>style.visibility</p:attrName>
                                        </p:attrNameLst>
                                      </p:cBhvr>
                                      <p:to>
                                        <p:strVal val="visible"/>
                                      </p:to>
                                    </p:set>
                                    <p:anim calcmode="lin" valueType="num">
                                      <p:cBhvr>
                                        <p:cTn id="70" dur="1000" fill="hold"/>
                                        <p:tgtEl>
                                          <p:spTgt spid="8"/>
                                        </p:tgtEl>
                                        <p:attrNameLst>
                                          <p:attrName>ppt_w</p:attrName>
                                        </p:attrNameLst>
                                      </p:cBhvr>
                                      <p:tavLst>
                                        <p:tav tm="0">
                                          <p:val>
                                            <p:strVal val="#ppt_w*0.70"/>
                                          </p:val>
                                        </p:tav>
                                        <p:tav tm="100000">
                                          <p:val>
                                            <p:strVal val="#ppt_w"/>
                                          </p:val>
                                        </p:tav>
                                      </p:tavLst>
                                    </p:anim>
                                    <p:anim calcmode="lin" valueType="num">
                                      <p:cBhvr>
                                        <p:cTn id="71" dur="1000" fill="hold"/>
                                        <p:tgtEl>
                                          <p:spTgt spid="8"/>
                                        </p:tgtEl>
                                        <p:attrNameLst>
                                          <p:attrName>ppt_h</p:attrName>
                                        </p:attrNameLst>
                                      </p:cBhvr>
                                      <p:tavLst>
                                        <p:tav tm="0">
                                          <p:val>
                                            <p:strVal val="#ppt_h"/>
                                          </p:val>
                                        </p:tav>
                                        <p:tav tm="100000">
                                          <p:val>
                                            <p:strVal val="#ppt_h"/>
                                          </p:val>
                                        </p:tav>
                                      </p:tavLst>
                                    </p:anim>
                                    <p:animEffect transition="in" filter="fade">
                                      <p:cBhvr>
                                        <p:cTn id="7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4"/>
          <p:cNvSpPr>
            <a:spLocks noChangeArrowheads="1"/>
          </p:cNvSpPr>
          <p:nvPr/>
        </p:nvSpPr>
        <p:spPr bwMode="auto">
          <a:xfrm>
            <a:off x="457200" y="2971800"/>
            <a:ext cx="2405063" cy="523875"/>
          </a:xfrm>
          <a:prstGeom prst="rect">
            <a:avLst/>
          </a:prstGeom>
          <a:noFill/>
          <a:ln w="9525">
            <a:noFill/>
            <a:miter lim="800000"/>
            <a:headEnd/>
            <a:tailEnd/>
          </a:ln>
        </p:spPr>
        <p:txBody>
          <a:bodyPr wrap="none">
            <a:spAutoFit/>
          </a:bodyPr>
          <a:lstStyle/>
          <a:p>
            <a:pPr marL="514350" indent="-514350">
              <a:buClr>
                <a:srgbClr val="C00000"/>
              </a:buClr>
            </a:pPr>
            <a:r>
              <a:rPr lang="fr-FR" sz="2800" b="1">
                <a:solidFill>
                  <a:srgbClr val="C00000"/>
                </a:solidFill>
              </a:rPr>
              <a:t>6.</a:t>
            </a:r>
            <a:r>
              <a:rPr lang="en-US" sz="2800" b="1"/>
              <a:t> Next steps</a:t>
            </a:r>
          </a:p>
        </p:txBody>
      </p:sp>
      <p:sp>
        <p:nvSpPr>
          <p:cNvPr id="60418"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E44C3736-D194-4CC2-80D1-CAAC102BBCAD}" type="slidenum">
              <a:rPr lang="en-US" sz="1200" b="1">
                <a:solidFill>
                  <a:srgbClr val="000000"/>
                </a:solidFill>
                <a:latin typeface="Calibri" pitchFamily="34" charset="0"/>
              </a:rPr>
              <a:pPr algn="r"/>
              <a:t>27</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2" descr="W:\Entity\EXPLO\IGEO\14_PM\14-30_MQC\Suivi Alternance\Rapport_de_stage\K_Stankeviciute_2013\RESQML\dessins\rozd maps-elements-ppt\ROAD_MAP-03.png"/>
          <p:cNvPicPr>
            <a:picLocks noChangeAspect="1" noChangeArrowheads="1"/>
          </p:cNvPicPr>
          <p:nvPr/>
        </p:nvPicPr>
        <p:blipFill>
          <a:blip r:embed="rId3"/>
          <a:srcRect/>
          <a:stretch>
            <a:fillRect/>
          </a:stretch>
        </p:blipFill>
        <p:spPr bwMode="auto">
          <a:xfrm>
            <a:off x="228600" y="1600200"/>
            <a:ext cx="8569325" cy="4757738"/>
          </a:xfrm>
          <a:prstGeom prst="rect">
            <a:avLst/>
          </a:prstGeom>
          <a:noFill/>
          <a:ln w="9525">
            <a:noFill/>
            <a:miter lim="800000"/>
            <a:headEnd/>
            <a:tailEnd/>
          </a:ln>
        </p:spPr>
      </p:pic>
      <p:pic>
        <p:nvPicPr>
          <p:cNvPr id="61442" name="Picture 3" descr="W:\Entity\EXPLO\IGEO\14_PM\14-30_MQC\Suivi Alternance\Rapport_de_stage\K_Stankeviciute_2013\RESQML\dessins\rozd maps-elements-ppt\ROAD_MAP-04.png"/>
          <p:cNvPicPr>
            <a:picLocks noChangeAspect="1" noChangeArrowheads="1"/>
          </p:cNvPicPr>
          <p:nvPr/>
        </p:nvPicPr>
        <p:blipFill>
          <a:blip r:embed="rId4"/>
          <a:srcRect/>
          <a:stretch>
            <a:fillRect/>
          </a:stretch>
        </p:blipFill>
        <p:spPr bwMode="auto">
          <a:xfrm>
            <a:off x="1020763" y="5151438"/>
            <a:ext cx="617537" cy="869950"/>
          </a:xfrm>
          <a:prstGeom prst="rect">
            <a:avLst/>
          </a:prstGeom>
          <a:noFill/>
          <a:ln w="9525">
            <a:noFill/>
            <a:miter lim="800000"/>
            <a:headEnd/>
            <a:tailEnd/>
          </a:ln>
        </p:spPr>
      </p:pic>
      <p:pic>
        <p:nvPicPr>
          <p:cNvPr id="61443" name="Picture 4" descr="W:\Entity\EXPLO\IGEO\14_PM\14-30_MQC\Suivi Alternance\Rapport_de_stage\K_Stankeviciute_2013\RESQML\dessins\rozd maps-elements-ppt\ROAD_MAP-13.png"/>
          <p:cNvPicPr>
            <a:picLocks noChangeAspect="1" noChangeArrowheads="1"/>
          </p:cNvPicPr>
          <p:nvPr/>
        </p:nvPicPr>
        <p:blipFill>
          <a:blip r:embed="rId5"/>
          <a:srcRect/>
          <a:stretch>
            <a:fillRect/>
          </a:stretch>
        </p:blipFill>
        <p:spPr bwMode="auto">
          <a:xfrm>
            <a:off x="7497763" y="2036763"/>
            <a:ext cx="777875" cy="671512"/>
          </a:xfrm>
          <a:prstGeom prst="rect">
            <a:avLst/>
          </a:prstGeom>
          <a:noFill/>
          <a:ln w="9525">
            <a:noFill/>
            <a:miter lim="800000"/>
            <a:headEnd/>
            <a:tailEnd/>
          </a:ln>
        </p:spPr>
      </p:pic>
      <p:pic>
        <p:nvPicPr>
          <p:cNvPr id="61444" name="Picture 5" descr="W:\Entity\EXPLO\IGEO\14_PM\14-30_MQC\Suivi Alternance\Rapport_de_stage\K_Stankeviciute_2013\RESQML\dessins\rozd maps-elements-ppt\ROAD_MAP-05.png"/>
          <p:cNvPicPr>
            <a:picLocks noChangeAspect="1" noChangeArrowheads="1"/>
          </p:cNvPicPr>
          <p:nvPr/>
        </p:nvPicPr>
        <p:blipFill>
          <a:blip r:embed="rId6"/>
          <a:srcRect/>
          <a:stretch>
            <a:fillRect/>
          </a:stretch>
        </p:blipFill>
        <p:spPr bwMode="auto">
          <a:xfrm>
            <a:off x="984250" y="4064000"/>
            <a:ext cx="654050" cy="877888"/>
          </a:xfrm>
          <a:prstGeom prst="rect">
            <a:avLst/>
          </a:prstGeom>
          <a:noFill/>
          <a:ln w="9525">
            <a:noFill/>
            <a:miter lim="800000"/>
            <a:headEnd/>
            <a:tailEnd/>
          </a:ln>
        </p:spPr>
      </p:pic>
      <p:pic>
        <p:nvPicPr>
          <p:cNvPr id="61445" name="Picture 6" descr="W:\Entity\EXPLO\IGEO\14_PM\14-30_MQC\Suivi Alternance\Rapport_de_stage\K_Stankeviciute_2013\RESQML\dessins\rozd maps-elements-ppt\ROAD_MAP-06.png"/>
          <p:cNvPicPr>
            <a:picLocks noChangeAspect="1" noChangeArrowheads="1"/>
          </p:cNvPicPr>
          <p:nvPr/>
        </p:nvPicPr>
        <p:blipFill>
          <a:blip r:embed="rId7"/>
          <a:srcRect/>
          <a:stretch>
            <a:fillRect/>
          </a:stretch>
        </p:blipFill>
        <p:spPr bwMode="auto">
          <a:xfrm>
            <a:off x="984250" y="2997200"/>
            <a:ext cx="833438" cy="733425"/>
          </a:xfrm>
          <a:prstGeom prst="rect">
            <a:avLst/>
          </a:prstGeom>
          <a:noFill/>
          <a:ln w="9525">
            <a:noFill/>
            <a:miter lim="800000"/>
            <a:headEnd/>
            <a:tailEnd/>
          </a:ln>
        </p:spPr>
      </p:pic>
      <p:pic>
        <p:nvPicPr>
          <p:cNvPr id="61446" name="Picture 7" descr="W:\Entity\EXPLO\IGEO\14_PM\14-30_MQC\Suivi Alternance\Rapport_de_stage\K_Stankeviciute_2013\RESQML\dessins\rozd maps-elements-ppt\ROAD_MAP-07.png"/>
          <p:cNvPicPr>
            <a:picLocks noChangeAspect="1" noChangeArrowheads="1"/>
          </p:cNvPicPr>
          <p:nvPr/>
        </p:nvPicPr>
        <p:blipFill>
          <a:blip r:embed="rId8"/>
          <a:srcRect/>
          <a:stretch>
            <a:fillRect/>
          </a:stretch>
        </p:blipFill>
        <p:spPr bwMode="auto">
          <a:xfrm>
            <a:off x="731838" y="1887538"/>
            <a:ext cx="1247775" cy="820737"/>
          </a:xfrm>
          <a:prstGeom prst="rect">
            <a:avLst/>
          </a:prstGeom>
          <a:noFill/>
          <a:ln w="9525">
            <a:noFill/>
            <a:miter lim="800000"/>
            <a:headEnd/>
            <a:tailEnd/>
          </a:ln>
        </p:spPr>
      </p:pic>
      <p:pic>
        <p:nvPicPr>
          <p:cNvPr id="61447" name="Picture 8" descr="W:\Entity\EXPLO\IGEO\14_PM\14-30_MQC\Suivi Alternance\Rapport_de_stage\K_Stankeviciute_2013\RESQML\dessins\rozd maps-elements-ppt\ROAD_MAP-10.png"/>
          <p:cNvPicPr>
            <a:picLocks noChangeAspect="1" noChangeArrowheads="1"/>
          </p:cNvPicPr>
          <p:nvPr/>
        </p:nvPicPr>
        <p:blipFill>
          <a:blip r:embed="rId9"/>
          <a:srcRect/>
          <a:stretch>
            <a:fillRect/>
          </a:stretch>
        </p:blipFill>
        <p:spPr bwMode="auto">
          <a:xfrm>
            <a:off x="7278688" y="2862263"/>
            <a:ext cx="1098550" cy="927100"/>
          </a:xfrm>
          <a:prstGeom prst="rect">
            <a:avLst/>
          </a:prstGeom>
          <a:noFill/>
          <a:ln w="9525">
            <a:noFill/>
            <a:miter lim="800000"/>
            <a:headEnd/>
            <a:tailEnd/>
          </a:ln>
        </p:spPr>
      </p:pic>
      <p:pic>
        <p:nvPicPr>
          <p:cNvPr id="61448" name="Picture 9" descr="W:\Entity\EXPLO\IGEO\14_PM\14-30_MQC\Suivi Alternance\Rapport_de_stage\K_Stankeviciute_2013\RESQML\dessins\rozd maps-elements-ppt\ROAD_MAP-11.png"/>
          <p:cNvPicPr>
            <a:picLocks noChangeAspect="1" noChangeArrowheads="1"/>
          </p:cNvPicPr>
          <p:nvPr/>
        </p:nvPicPr>
        <p:blipFill>
          <a:blip r:embed="rId10"/>
          <a:srcRect/>
          <a:stretch>
            <a:fillRect/>
          </a:stretch>
        </p:blipFill>
        <p:spPr bwMode="auto">
          <a:xfrm>
            <a:off x="7427913" y="4064000"/>
            <a:ext cx="884237" cy="788988"/>
          </a:xfrm>
          <a:prstGeom prst="rect">
            <a:avLst/>
          </a:prstGeom>
          <a:noFill/>
          <a:ln w="9525">
            <a:noFill/>
            <a:miter lim="800000"/>
            <a:headEnd/>
            <a:tailEnd/>
          </a:ln>
        </p:spPr>
      </p:pic>
      <p:pic>
        <p:nvPicPr>
          <p:cNvPr id="61449" name="Picture 10" descr="W:\Entity\EXPLO\IGEO\14_PM\14-30_MQC\Suivi Alternance\Rapport_de_stage\K_Stankeviciute_2013\RESQML\dessins\rozd maps-elements-ppt\ROAD_MAP-12.png"/>
          <p:cNvPicPr>
            <a:picLocks noChangeAspect="1" noChangeArrowheads="1"/>
          </p:cNvPicPr>
          <p:nvPr/>
        </p:nvPicPr>
        <p:blipFill>
          <a:blip r:embed="rId11"/>
          <a:srcRect/>
          <a:stretch>
            <a:fillRect/>
          </a:stretch>
        </p:blipFill>
        <p:spPr bwMode="auto">
          <a:xfrm>
            <a:off x="7380288" y="5130800"/>
            <a:ext cx="895350" cy="819150"/>
          </a:xfrm>
          <a:prstGeom prst="rect">
            <a:avLst/>
          </a:prstGeom>
          <a:noFill/>
          <a:ln w="9525">
            <a:noFill/>
            <a:miter lim="800000"/>
            <a:headEnd/>
            <a:tailEnd/>
          </a:ln>
        </p:spPr>
      </p:pic>
      <p:pic>
        <p:nvPicPr>
          <p:cNvPr id="61450" name="Picture 11" descr="W:\Entity\EXPLO\IGEO\14_PM\14-30_MQC\Suivi Alternance\Rapport_de_stage\K_Stankeviciute_2013\RESQML\dessins\rozd maps-elements-ppt\ROAD_MAP-08.png"/>
          <p:cNvPicPr>
            <a:picLocks noChangeAspect="1" noChangeArrowheads="1"/>
          </p:cNvPicPr>
          <p:nvPr/>
        </p:nvPicPr>
        <p:blipFill>
          <a:blip r:embed="rId12"/>
          <a:srcRect/>
          <a:stretch>
            <a:fillRect/>
          </a:stretch>
        </p:blipFill>
        <p:spPr bwMode="auto">
          <a:xfrm>
            <a:off x="1403350" y="1027113"/>
            <a:ext cx="7200900" cy="520700"/>
          </a:xfrm>
          <a:prstGeom prst="rect">
            <a:avLst/>
          </a:prstGeom>
          <a:noFill/>
          <a:ln w="9525">
            <a:noFill/>
            <a:miter lim="800000"/>
            <a:headEnd/>
            <a:tailEnd/>
          </a:ln>
        </p:spPr>
      </p:pic>
      <p:sp>
        <p:nvSpPr>
          <p:cNvPr id="61451" name="Rectangle 17"/>
          <p:cNvSpPr>
            <a:spLocks noChangeArrowheads="1"/>
          </p:cNvSpPr>
          <p:nvPr/>
        </p:nvSpPr>
        <p:spPr bwMode="auto">
          <a:xfrm>
            <a:off x="360363" y="190500"/>
            <a:ext cx="5659437" cy="430213"/>
          </a:xfrm>
          <a:prstGeom prst="rect">
            <a:avLst/>
          </a:prstGeom>
          <a:noFill/>
          <a:ln w="9525">
            <a:noFill/>
            <a:miter lim="800000"/>
            <a:headEnd/>
            <a:tailEnd/>
          </a:ln>
        </p:spPr>
        <p:txBody>
          <a:bodyPr>
            <a:spAutoFit/>
          </a:bodyPr>
          <a:lstStyle/>
          <a:p>
            <a:r>
              <a:rPr lang="fr-FR" sz="2200" b="1"/>
              <a:t>RESQML DEVELOPEMENT  </a:t>
            </a:r>
            <a:r>
              <a:rPr lang="fr-FR" sz="2200" b="1">
                <a:solidFill>
                  <a:srgbClr val="FF0000"/>
                </a:solidFill>
              </a:rPr>
              <a:t>ROAD MAP</a:t>
            </a:r>
          </a:p>
        </p:txBody>
      </p:sp>
      <p:sp>
        <p:nvSpPr>
          <p:cNvPr id="61452" name="Rectangle 18"/>
          <p:cNvSpPr>
            <a:spLocks noChangeArrowheads="1"/>
          </p:cNvSpPr>
          <p:nvPr/>
        </p:nvSpPr>
        <p:spPr bwMode="auto">
          <a:xfrm>
            <a:off x="395288" y="1027113"/>
            <a:ext cx="1595437" cy="523875"/>
          </a:xfrm>
          <a:prstGeom prst="rect">
            <a:avLst/>
          </a:prstGeom>
          <a:noFill/>
          <a:ln w="9525">
            <a:noFill/>
            <a:miter lim="800000"/>
            <a:headEnd/>
            <a:tailEnd/>
          </a:ln>
        </p:spPr>
        <p:txBody>
          <a:bodyPr>
            <a:spAutoFit/>
          </a:bodyPr>
          <a:lstStyle/>
          <a:p>
            <a:r>
              <a:rPr lang="fr-FR" sz="1400" b="1"/>
              <a:t>INCREMENTAL </a:t>
            </a:r>
          </a:p>
          <a:p>
            <a:r>
              <a:rPr lang="fr-FR" sz="1400" b="1"/>
              <a:t>RELEASE(S)</a:t>
            </a:r>
          </a:p>
        </p:txBody>
      </p:sp>
      <p:sp>
        <p:nvSpPr>
          <p:cNvPr id="61453" name="Rectangle 19"/>
          <p:cNvSpPr>
            <a:spLocks noChangeArrowheads="1"/>
          </p:cNvSpPr>
          <p:nvPr/>
        </p:nvSpPr>
        <p:spPr bwMode="auto">
          <a:xfrm>
            <a:off x="2555875" y="1079500"/>
            <a:ext cx="701675" cy="523875"/>
          </a:xfrm>
          <a:prstGeom prst="rect">
            <a:avLst/>
          </a:prstGeom>
          <a:noFill/>
          <a:ln w="9525">
            <a:noFill/>
            <a:miter lim="800000"/>
            <a:headEnd/>
            <a:tailEnd/>
          </a:ln>
        </p:spPr>
        <p:txBody>
          <a:bodyPr>
            <a:spAutoFit/>
          </a:bodyPr>
          <a:lstStyle/>
          <a:p>
            <a:r>
              <a:rPr lang="fr-FR" sz="1400" b="1"/>
              <a:t>2010</a:t>
            </a:r>
          </a:p>
          <a:p>
            <a:r>
              <a:rPr lang="fr-FR" sz="1400"/>
              <a:t>V1.0</a:t>
            </a:r>
          </a:p>
        </p:txBody>
      </p:sp>
      <p:sp>
        <p:nvSpPr>
          <p:cNvPr id="61454" name="Rectangle 20"/>
          <p:cNvSpPr>
            <a:spLocks noChangeArrowheads="1"/>
          </p:cNvSpPr>
          <p:nvPr/>
        </p:nvSpPr>
        <p:spPr bwMode="auto">
          <a:xfrm>
            <a:off x="4356100" y="1023938"/>
            <a:ext cx="1152525" cy="523875"/>
          </a:xfrm>
          <a:prstGeom prst="rect">
            <a:avLst/>
          </a:prstGeom>
          <a:noFill/>
          <a:ln w="9525">
            <a:noFill/>
            <a:miter lim="800000"/>
            <a:headEnd/>
            <a:tailEnd/>
          </a:ln>
        </p:spPr>
        <p:txBody>
          <a:bodyPr>
            <a:spAutoFit/>
          </a:bodyPr>
          <a:lstStyle/>
          <a:p>
            <a:r>
              <a:rPr lang="fr-FR" sz="1400" b="1"/>
              <a:t>2013</a:t>
            </a:r>
          </a:p>
          <a:p>
            <a:r>
              <a:rPr lang="fr-FR" sz="1400"/>
              <a:t>RELEASE</a:t>
            </a:r>
          </a:p>
        </p:txBody>
      </p:sp>
      <p:sp>
        <p:nvSpPr>
          <p:cNvPr id="61455" name="Rectangle 21"/>
          <p:cNvSpPr>
            <a:spLocks noChangeArrowheads="1"/>
          </p:cNvSpPr>
          <p:nvPr/>
        </p:nvSpPr>
        <p:spPr bwMode="auto">
          <a:xfrm>
            <a:off x="5795963" y="1027113"/>
            <a:ext cx="1089025" cy="523875"/>
          </a:xfrm>
          <a:prstGeom prst="rect">
            <a:avLst/>
          </a:prstGeom>
          <a:noFill/>
          <a:ln w="9525">
            <a:noFill/>
            <a:miter lim="800000"/>
            <a:headEnd/>
            <a:tailEnd/>
          </a:ln>
        </p:spPr>
        <p:txBody>
          <a:bodyPr>
            <a:spAutoFit/>
          </a:bodyPr>
          <a:lstStyle/>
          <a:p>
            <a:r>
              <a:rPr lang="fr-FR" sz="1400" b="1"/>
              <a:t>2015</a:t>
            </a:r>
          </a:p>
          <a:p>
            <a:r>
              <a:rPr lang="fr-FR" sz="1400"/>
              <a:t>RELEASE</a:t>
            </a:r>
          </a:p>
        </p:txBody>
      </p:sp>
      <p:sp>
        <p:nvSpPr>
          <p:cNvPr id="61456" name="Rectangle 22"/>
          <p:cNvSpPr>
            <a:spLocks noChangeArrowheads="1"/>
          </p:cNvSpPr>
          <p:nvPr/>
        </p:nvSpPr>
        <p:spPr bwMode="auto">
          <a:xfrm>
            <a:off x="7278688" y="1120775"/>
            <a:ext cx="1120775" cy="369888"/>
          </a:xfrm>
          <a:prstGeom prst="rect">
            <a:avLst/>
          </a:prstGeom>
          <a:noFill/>
          <a:ln w="9525">
            <a:noFill/>
            <a:miter lim="800000"/>
            <a:headEnd/>
            <a:tailEnd/>
          </a:ln>
        </p:spPr>
        <p:txBody>
          <a:bodyPr wrap="none">
            <a:spAutoFit/>
          </a:bodyPr>
          <a:lstStyle/>
          <a:p>
            <a:r>
              <a:rPr lang="fr-FR" b="1"/>
              <a:t>FUTURE</a:t>
            </a:r>
          </a:p>
        </p:txBody>
      </p:sp>
      <p:sp>
        <p:nvSpPr>
          <p:cNvPr id="61457" name="Rectangle 23"/>
          <p:cNvSpPr>
            <a:spLocks noChangeArrowheads="1"/>
          </p:cNvSpPr>
          <p:nvPr/>
        </p:nvSpPr>
        <p:spPr bwMode="auto">
          <a:xfrm>
            <a:off x="2268538" y="1919288"/>
            <a:ext cx="1798637" cy="862012"/>
          </a:xfrm>
          <a:prstGeom prst="rect">
            <a:avLst/>
          </a:prstGeom>
          <a:noFill/>
          <a:ln w="9525">
            <a:noFill/>
            <a:miter lim="800000"/>
            <a:headEnd/>
            <a:tailEnd/>
          </a:ln>
        </p:spPr>
        <p:txBody>
          <a:bodyPr>
            <a:spAutoFit/>
          </a:bodyPr>
          <a:lstStyle/>
          <a:p>
            <a:r>
              <a:rPr lang="en-US" sz="1000"/>
              <a:t>XML, HDF binary, </a:t>
            </a:r>
            <a:br>
              <a:rPr lang="en-US" sz="1000"/>
            </a:br>
            <a:r>
              <a:rPr lang="en-US" sz="1000"/>
              <a:t>CRS, GUID, metadata, </a:t>
            </a:r>
            <a:br>
              <a:rPr lang="en-US" sz="1000"/>
            </a:br>
            <a:r>
              <a:rPr lang="en-US" sz="1000"/>
              <a:t>traceability,reference data </a:t>
            </a:r>
            <a:br>
              <a:rPr lang="en-US" sz="1000"/>
            </a:br>
            <a:r>
              <a:rPr lang="en-US" sz="1000"/>
              <a:t>for propertykinds, </a:t>
            </a:r>
            <a:br>
              <a:rPr lang="en-US" sz="1000"/>
            </a:br>
            <a:r>
              <a:rPr lang="en-US" sz="1000"/>
              <a:t>UOM, EPSG</a:t>
            </a:r>
          </a:p>
        </p:txBody>
      </p:sp>
      <p:sp>
        <p:nvSpPr>
          <p:cNvPr id="61458" name="Rectangle 24"/>
          <p:cNvSpPr>
            <a:spLocks noChangeArrowheads="1"/>
          </p:cNvSpPr>
          <p:nvPr/>
        </p:nvSpPr>
        <p:spPr bwMode="auto">
          <a:xfrm>
            <a:off x="2339975" y="3173413"/>
            <a:ext cx="1368425" cy="400050"/>
          </a:xfrm>
          <a:prstGeom prst="rect">
            <a:avLst/>
          </a:prstGeom>
          <a:noFill/>
          <a:ln w="9525">
            <a:noFill/>
            <a:miter lim="800000"/>
            <a:headEnd/>
            <a:tailEnd/>
          </a:ln>
        </p:spPr>
        <p:txBody>
          <a:bodyPr>
            <a:spAutoFit/>
          </a:bodyPr>
          <a:lstStyle/>
          <a:p>
            <a:r>
              <a:rPr lang="en-US" sz="1000"/>
              <a:t>Faults &amp; Horizons as</a:t>
            </a:r>
          </a:p>
          <a:p>
            <a:r>
              <a:rPr lang="en-US" sz="1000"/>
              <a:t>individual features</a:t>
            </a:r>
          </a:p>
        </p:txBody>
      </p:sp>
      <p:sp>
        <p:nvSpPr>
          <p:cNvPr id="61459" name="Rectangle 25"/>
          <p:cNvSpPr>
            <a:spLocks noChangeArrowheads="1"/>
          </p:cNvSpPr>
          <p:nvPr/>
        </p:nvSpPr>
        <p:spPr bwMode="auto">
          <a:xfrm>
            <a:off x="2357438" y="4064000"/>
            <a:ext cx="1800225" cy="708025"/>
          </a:xfrm>
          <a:prstGeom prst="rect">
            <a:avLst/>
          </a:prstGeom>
          <a:noFill/>
          <a:ln w="9525">
            <a:noFill/>
            <a:miter lim="800000"/>
            <a:headEnd/>
            <a:tailEnd/>
          </a:ln>
        </p:spPr>
        <p:txBody>
          <a:bodyPr>
            <a:spAutoFit/>
          </a:bodyPr>
          <a:lstStyle/>
          <a:p>
            <a:r>
              <a:rPr lang="en-US" sz="1000"/>
              <a:t>Static and Dynamic</a:t>
            </a:r>
          </a:p>
          <a:p>
            <a:r>
              <a:rPr lang="en-US" sz="1000"/>
              <a:t>property arrays, </a:t>
            </a:r>
            <a:br>
              <a:rPr lang="en-US" sz="1000"/>
            </a:br>
            <a:r>
              <a:rPr lang="en-US" sz="1000"/>
              <a:t>Basic LGR’s, </a:t>
            </a:r>
          </a:p>
          <a:p>
            <a:r>
              <a:rPr lang="en-US" sz="1000"/>
              <a:t>faults &amp; NNC’s</a:t>
            </a:r>
          </a:p>
        </p:txBody>
      </p:sp>
      <p:sp>
        <p:nvSpPr>
          <p:cNvPr id="61460" name="Rectangle 26"/>
          <p:cNvSpPr>
            <a:spLocks noChangeArrowheads="1"/>
          </p:cNvSpPr>
          <p:nvPr/>
        </p:nvSpPr>
        <p:spPr bwMode="auto">
          <a:xfrm>
            <a:off x="2484438" y="5445125"/>
            <a:ext cx="1177925" cy="246063"/>
          </a:xfrm>
          <a:prstGeom prst="rect">
            <a:avLst/>
          </a:prstGeom>
          <a:noFill/>
          <a:ln w="9525">
            <a:noFill/>
            <a:miter lim="800000"/>
            <a:headEnd/>
            <a:tailEnd/>
          </a:ln>
        </p:spPr>
        <p:txBody>
          <a:bodyPr wrap="none">
            <a:spAutoFit/>
          </a:bodyPr>
          <a:lstStyle/>
          <a:p>
            <a:r>
              <a:rPr lang="en-US" sz="1000"/>
              <a:t>Blocked/IJK wells</a:t>
            </a:r>
          </a:p>
        </p:txBody>
      </p:sp>
      <p:sp>
        <p:nvSpPr>
          <p:cNvPr id="61461" name="Rectangle 27"/>
          <p:cNvSpPr>
            <a:spLocks noChangeArrowheads="1"/>
          </p:cNvSpPr>
          <p:nvPr/>
        </p:nvSpPr>
        <p:spPr bwMode="auto">
          <a:xfrm>
            <a:off x="3924300" y="1919288"/>
            <a:ext cx="1511300" cy="862012"/>
          </a:xfrm>
          <a:prstGeom prst="rect">
            <a:avLst/>
          </a:prstGeom>
          <a:noFill/>
          <a:ln w="9525">
            <a:noFill/>
            <a:miter lim="800000"/>
            <a:headEnd/>
            <a:tailEnd/>
          </a:ln>
        </p:spPr>
        <p:txBody>
          <a:bodyPr>
            <a:spAutoFit/>
          </a:bodyPr>
          <a:lstStyle/>
          <a:p>
            <a:r>
              <a:rPr lang="en-US" sz="1000"/>
              <a:t>Large model workflows</a:t>
            </a:r>
          </a:p>
          <a:p>
            <a:r>
              <a:rPr lang="en-US" sz="1000"/>
              <a:t>Modular documents,</a:t>
            </a:r>
          </a:p>
          <a:p>
            <a:r>
              <a:rPr lang="en-US" sz="1000"/>
              <a:t>packaging specification </a:t>
            </a:r>
            <a:br>
              <a:rPr lang="en-US" sz="1000"/>
            </a:br>
            <a:r>
              <a:rPr lang="en-US" sz="1000"/>
              <a:t>using Open Packaging </a:t>
            </a:r>
          </a:p>
          <a:p>
            <a:r>
              <a:rPr lang="en-US" sz="1000"/>
              <a:t>Convention</a:t>
            </a:r>
          </a:p>
        </p:txBody>
      </p:sp>
      <p:sp>
        <p:nvSpPr>
          <p:cNvPr id="61462" name="Rectangle 28"/>
          <p:cNvSpPr>
            <a:spLocks noChangeArrowheads="1"/>
          </p:cNvSpPr>
          <p:nvPr/>
        </p:nvSpPr>
        <p:spPr bwMode="auto">
          <a:xfrm>
            <a:off x="3733800" y="2998788"/>
            <a:ext cx="1846263" cy="862012"/>
          </a:xfrm>
          <a:prstGeom prst="rect">
            <a:avLst/>
          </a:prstGeom>
          <a:noFill/>
          <a:ln w="9525">
            <a:noFill/>
            <a:miter lim="800000"/>
            <a:headEnd/>
            <a:tailEnd/>
          </a:ln>
        </p:spPr>
        <p:txBody>
          <a:bodyPr>
            <a:spAutoFit/>
          </a:bodyPr>
          <a:lstStyle/>
          <a:p>
            <a:r>
              <a:rPr lang="en-US" sz="1000"/>
              <a:t>Reservoir scale Structural/</a:t>
            </a:r>
          </a:p>
          <a:p>
            <a:r>
              <a:rPr lang="en-US" sz="1000"/>
              <a:t>    Stratigraphic Organization</a:t>
            </a:r>
          </a:p>
          <a:p>
            <a:r>
              <a:rPr lang="en-US" sz="1000"/>
              <a:t>       and Framework,</a:t>
            </a:r>
          </a:p>
          <a:p>
            <a:r>
              <a:rPr lang="en-US" sz="1000"/>
              <a:t>       Geo-chronological </a:t>
            </a:r>
          </a:p>
          <a:p>
            <a:r>
              <a:rPr lang="en-US" sz="1000"/>
              <a:t>   cross reference table </a:t>
            </a:r>
          </a:p>
        </p:txBody>
      </p:sp>
      <p:sp>
        <p:nvSpPr>
          <p:cNvPr id="61463" name="Rectangle 29"/>
          <p:cNvSpPr>
            <a:spLocks noChangeArrowheads="1"/>
          </p:cNvSpPr>
          <p:nvPr/>
        </p:nvSpPr>
        <p:spPr bwMode="auto">
          <a:xfrm>
            <a:off x="3805238" y="4089400"/>
            <a:ext cx="1703387" cy="708025"/>
          </a:xfrm>
          <a:prstGeom prst="rect">
            <a:avLst/>
          </a:prstGeom>
          <a:noFill/>
          <a:ln w="9525">
            <a:noFill/>
            <a:miter lim="800000"/>
            <a:headEnd/>
            <a:tailEnd/>
          </a:ln>
        </p:spPr>
        <p:txBody>
          <a:bodyPr>
            <a:spAutoFit/>
          </a:bodyPr>
          <a:lstStyle/>
          <a:p>
            <a:r>
              <a:rPr lang="en-US" sz="1000"/>
              <a:t>Radial and Unstructured </a:t>
            </a:r>
          </a:p>
          <a:p>
            <a:r>
              <a:rPr lang="en-US" sz="1000"/>
              <a:t>   grids Relationships with </a:t>
            </a:r>
          </a:p>
          <a:p>
            <a:r>
              <a:rPr lang="en-US" sz="1000"/>
              <a:t>    structure improved fluid </a:t>
            </a:r>
            <a:br>
              <a:rPr lang="en-US" sz="1000"/>
            </a:br>
            <a:r>
              <a:rPr lang="en-US" sz="1000"/>
              <a:t> &amp; rock properties</a:t>
            </a:r>
            <a:endParaRPr lang="fr-FR" sz="1000"/>
          </a:p>
        </p:txBody>
      </p:sp>
      <p:sp>
        <p:nvSpPr>
          <p:cNvPr id="61464" name="Rectangle 30"/>
          <p:cNvSpPr>
            <a:spLocks noChangeArrowheads="1"/>
          </p:cNvSpPr>
          <p:nvPr/>
        </p:nvSpPr>
        <p:spPr bwMode="auto">
          <a:xfrm>
            <a:off x="3995738" y="5353050"/>
            <a:ext cx="1368425" cy="400050"/>
          </a:xfrm>
          <a:prstGeom prst="rect">
            <a:avLst/>
          </a:prstGeom>
          <a:noFill/>
          <a:ln w="9525">
            <a:noFill/>
            <a:miter lim="800000"/>
            <a:headEnd/>
            <a:tailEnd/>
          </a:ln>
        </p:spPr>
        <p:txBody>
          <a:bodyPr>
            <a:spAutoFit/>
          </a:bodyPr>
          <a:lstStyle/>
          <a:p>
            <a:r>
              <a:rPr lang="en-US" sz="1000"/>
              <a:t>WITSML trajectories, </a:t>
            </a:r>
          </a:p>
          <a:p>
            <a:r>
              <a:rPr lang="en-US" sz="1000"/>
              <a:t>markers, logs</a:t>
            </a:r>
          </a:p>
        </p:txBody>
      </p:sp>
      <p:sp>
        <p:nvSpPr>
          <p:cNvPr id="61465" name="Rectangle 31"/>
          <p:cNvSpPr>
            <a:spLocks noChangeArrowheads="1"/>
          </p:cNvSpPr>
          <p:nvPr/>
        </p:nvSpPr>
        <p:spPr bwMode="auto">
          <a:xfrm>
            <a:off x="5724525" y="2133600"/>
            <a:ext cx="1150938" cy="400050"/>
          </a:xfrm>
          <a:prstGeom prst="rect">
            <a:avLst/>
          </a:prstGeom>
          <a:noFill/>
          <a:ln w="9525">
            <a:noFill/>
            <a:miter lim="800000"/>
            <a:headEnd/>
            <a:tailEnd/>
          </a:ln>
        </p:spPr>
        <p:txBody>
          <a:bodyPr>
            <a:spAutoFit/>
          </a:bodyPr>
          <a:lstStyle/>
          <a:p>
            <a:r>
              <a:rPr lang="en-US" sz="1000"/>
              <a:t>Project archival, </a:t>
            </a:r>
          </a:p>
          <a:p>
            <a:r>
              <a:rPr lang="en-US" sz="1000"/>
              <a:t>Activity modeling</a:t>
            </a:r>
          </a:p>
        </p:txBody>
      </p:sp>
      <p:sp>
        <p:nvSpPr>
          <p:cNvPr id="61466" name="Rectangle 32"/>
          <p:cNvSpPr>
            <a:spLocks noChangeArrowheads="1"/>
          </p:cNvSpPr>
          <p:nvPr/>
        </p:nvSpPr>
        <p:spPr bwMode="auto">
          <a:xfrm>
            <a:off x="5508625" y="2998788"/>
            <a:ext cx="1519238" cy="862012"/>
          </a:xfrm>
          <a:prstGeom prst="rect">
            <a:avLst/>
          </a:prstGeom>
          <a:noFill/>
          <a:ln w="9525">
            <a:noFill/>
            <a:miter lim="800000"/>
            <a:headEnd/>
            <a:tailEnd/>
          </a:ln>
        </p:spPr>
        <p:txBody>
          <a:bodyPr>
            <a:spAutoFit/>
          </a:bodyPr>
          <a:lstStyle/>
          <a:p>
            <a:r>
              <a:rPr lang="en-US" sz="1000"/>
              <a:t>Seismic &amp; basin scale</a:t>
            </a:r>
          </a:p>
          <a:p>
            <a:r>
              <a:rPr lang="en-US" sz="1000"/>
              <a:t>Structural/Stratigraphic</a:t>
            </a:r>
          </a:p>
          <a:p>
            <a:r>
              <a:rPr lang="en-US" sz="1000"/>
              <a:t>Organization and</a:t>
            </a:r>
          </a:p>
          <a:p>
            <a:r>
              <a:rPr lang="en-US" sz="1000"/>
              <a:t>Framework Filling methodology</a:t>
            </a:r>
          </a:p>
        </p:txBody>
      </p:sp>
      <p:sp>
        <p:nvSpPr>
          <p:cNvPr id="61467" name="Rectangle 33"/>
          <p:cNvSpPr>
            <a:spLocks noChangeArrowheads="1"/>
          </p:cNvSpPr>
          <p:nvPr/>
        </p:nvSpPr>
        <p:spPr bwMode="auto">
          <a:xfrm>
            <a:off x="5435600" y="4144963"/>
            <a:ext cx="1592263" cy="708025"/>
          </a:xfrm>
          <a:prstGeom prst="rect">
            <a:avLst/>
          </a:prstGeom>
          <a:noFill/>
          <a:ln w="9525">
            <a:noFill/>
            <a:miter lim="800000"/>
            <a:headEnd/>
            <a:tailEnd/>
          </a:ln>
        </p:spPr>
        <p:txBody>
          <a:bodyPr>
            <a:spAutoFit/>
          </a:bodyPr>
          <a:lstStyle/>
          <a:p>
            <a:r>
              <a:rPr lang="en-US" sz="1000"/>
              <a:t>Grid format optimizaton</a:t>
            </a:r>
          </a:p>
          <a:p>
            <a:r>
              <a:rPr lang="en-US" sz="1000"/>
              <a:t>     Seismic &amp; Parametric </a:t>
            </a:r>
            <a:br>
              <a:rPr lang="en-US" sz="1000"/>
            </a:br>
            <a:r>
              <a:rPr lang="en-US" sz="1000"/>
              <a:t>     grids Streamlines</a:t>
            </a:r>
          </a:p>
          <a:p>
            <a:r>
              <a:rPr lang="en-US" sz="1000"/>
              <a:t>Simulation data deck</a:t>
            </a:r>
          </a:p>
        </p:txBody>
      </p:sp>
      <p:sp>
        <p:nvSpPr>
          <p:cNvPr id="61468" name="Rectangle 34"/>
          <p:cNvSpPr>
            <a:spLocks noChangeArrowheads="1"/>
          </p:cNvSpPr>
          <p:nvPr/>
        </p:nvSpPr>
        <p:spPr bwMode="auto">
          <a:xfrm>
            <a:off x="5508625" y="5300663"/>
            <a:ext cx="1584325" cy="554037"/>
          </a:xfrm>
          <a:prstGeom prst="rect">
            <a:avLst/>
          </a:prstGeom>
          <a:noFill/>
          <a:ln w="9525">
            <a:noFill/>
            <a:miter lim="800000"/>
            <a:headEnd/>
            <a:tailEnd/>
          </a:ln>
        </p:spPr>
        <p:txBody>
          <a:bodyPr>
            <a:spAutoFit/>
          </a:bodyPr>
          <a:lstStyle/>
          <a:p>
            <a:r>
              <a:rPr lang="en-US" sz="1000"/>
              <a:t>PRODML objects – </a:t>
            </a:r>
          </a:p>
          <a:p>
            <a:r>
              <a:rPr lang="en-US" sz="1000"/>
              <a:t>production/completion, </a:t>
            </a:r>
          </a:p>
          <a:p>
            <a:r>
              <a:rPr lang="en-US" sz="1000"/>
              <a:t>well controls</a:t>
            </a:r>
            <a:endParaRPr lang="fr-FR" sz="1000"/>
          </a:p>
        </p:txBody>
      </p:sp>
      <p:sp>
        <p:nvSpPr>
          <p:cNvPr id="61469" name="Rectangle 35"/>
          <p:cNvSpPr>
            <a:spLocks noChangeArrowheads="1"/>
          </p:cNvSpPr>
          <p:nvPr/>
        </p:nvSpPr>
        <p:spPr bwMode="auto">
          <a:xfrm>
            <a:off x="3883025" y="1341438"/>
            <a:ext cx="688975" cy="400050"/>
          </a:xfrm>
          <a:prstGeom prst="rect">
            <a:avLst/>
          </a:prstGeom>
          <a:noFill/>
          <a:ln w="9525">
            <a:noFill/>
            <a:miter lim="800000"/>
            <a:headEnd/>
            <a:tailEnd/>
          </a:ln>
        </p:spPr>
        <p:txBody>
          <a:bodyPr>
            <a:spAutoFit/>
          </a:bodyPr>
          <a:lstStyle/>
          <a:p>
            <a:r>
              <a:rPr lang="fr-FR" sz="1000" b="1"/>
              <a:t>2011 </a:t>
            </a:r>
          </a:p>
          <a:p>
            <a:r>
              <a:rPr lang="fr-FR" sz="1000" b="1"/>
              <a:t>V1.0</a:t>
            </a:r>
          </a:p>
        </p:txBody>
      </p:sp>
      <p:sp>
        <p:nvSpPr>
          <p:cNvPr id="61470" name="Rectangle 36"/>
          <p:cNvSpPr>
            <a:spLocks noChangeArrowheads="1"/>
          </p:cNvSpPr>
          <p:nvPr/>
        </p:nvSpPr>
        <p:spPr bwMode="auto">
          <a:xfrm>
            <a:off x="5330825" y="1490663"/>
            <a:ext cx="688975" cy="246062"/>
          </a:xfrm>
          <a:prstGeom prst="rect">
            <a:avLst/>
          </a:prstGeom>
          <a:noFill/>
          <a:ln w="9525">
            <a:noFill/>
            <a:miter lim="800000"/>
            <a:headEnd/>
            <a:tailEnd/>
          </a:ln>
        </p:spPr>
        <p:txBody>
          <a:bodyPr>
            <a:spAutoFit/>
          </a:bodyPr>
          <a:lstStyle/>
          <a:p>
            <a:r>
              <a:rPr lang="fr-FR" sz="1000" b="1"/>
              <a:t>2014</a:t>
            </a:r>
          </a:p>
        </p:txBody>
      </p:sp>
      <p:sp>
        <p:nvSpPr>
          <p:cNvPr id="61471" name="Rectangle 37"/>
          <p:cNvSpPr>
            <a:spLocks noChangeArrowheads="1"/>
          </p:cNvSpPr>
          <p:nvPr/>
        </p:nvSpPr>
        <p:spPr bwMode="auto">
          <a:xfrm>
            <a:off x="6875463" y="1490663"/>
            <a:ext cx="688975" cy="246062"/>
          </a:xfrm>
          <a:prstGeom prst="rect">
            <a:avLst/>
          </a:prstGeom>
          <a:noFill/>
          <a:ln w="9525">
            <a:noFill/>
            <a:miter lim="800000"/>
            <a:headEnd/>
            <a:tailEnd/>
          </a:ln>
        </p:spPr>
        <p:txBody>
          <a:bodyPr>
            <a:spAutoFit/>
          </a:bodyPr>
          <a:lstStyle/>
          <a:p>
            <a:r>
              <a:rPr lang="fr-FR" sz="1000" b="1"/>
              <a:t>2016</a:t>
            </a:r>
          </a:p>
        </p:txBody>
      </p:sp>
      <p:pic>
        <p:nvPicPr>
          <p:cNvPr id="61472" name="Picture 12" descr="W:\Entity\EXPLO\IGEO\14_PM\14-30_MQC\Suivi Alternance\Rapport_de_stage\K_Stankeviciute_2013\RESQML\dessins\rozd maps-elements-ppt\ROAD_MAP-09.png"/>
          <p:cNvPicPr>
            <a:picLocks noChangeAspect="1" noChangeArrowheads="1"/>
          </p:cNvPicPr>
          <p:nvPr/>
        </p:nvPicPr>
        <p:blipFill>
          <a:blip r:embed="rId13"/>
          <a:srcRect l="5196"/>
          <a:stretch>
            <a:fillRect/>
          </a:stretch>
        </p:blipFill>
        <p:spPr bwMode="auto">
          <a:xfrm>
            <a:off x="2124075" y="663575"/>
            <a:ext cx="6335713" cy="101600"/>
          </a:xfrm>
          <a:prstGeom prst="rect">
            <a:avLst/>
          </a:prstGeom>
          <a:noFill/>
          <a:ln w="9525">
            <a:noFill/>
            <a:miter lim="800000"/>
            <a:headEnd/>
            <a:tailEnd/>
          </a:ln>
        </p:spPr>
      </p:pic>
      <p:sp>
        <p:nvSpPr>
          <p:cNvPr id="61473"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4DD27AFF-6179-4D0A-9785-61816CC0EDE4}" type="slidenum">
              <a:rPr lang="en-US" sz="1200" b="1">
                <a:solidFill>
                  <a:srgbClr val="000000"/>
                </a:solidFill>
                <a:latin typeface="Calibri" pitchFamily="34" charset="0"/>
              </a:rPr>
              <a:pPr algn="r"/>
              <a:t>28</a:t>
            </a:fld>
            <a:endParaRPr lang="en-US" sz="1200" b="1">
              <a:solidFill>
                <a:srgbClr val="000000"/>
              </a:solidFill>
              <a:latin typeface="Calibri" pitchFamily="34" charset="0"/>
            </a:endParaRPr>
          </a:p>
        </p:txBody>
      </p:sp>
      <p:sp>
        <p:nvSpPr>
          <p:cNvPr id="39" name="Rectangle à coins arrondis 38"/>
          <p:cNvSpPr/>
          <p:nvPr/>
        </p:nvSpPr>
        <p:spPr>
          <a:xfrm>
            <a:off x="914400" y="5014913"/>
            <a:ext cx="7848600" cy="1128712"/>
          </a:xfrm>
          <a:prstGeom prst="roundRect">
            <a:avLst/>
          </a:prstGeom>
          <a:noFill/>
          <a:ln cmpd="sng">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1" name="Ellipse 40"/>
          <p:cNvSpPr/>
          <p:nvPr/>
        </p:nvSpPr>
        <p:spPr>
          <a:xfrm>
            <a:off x="5638800" y="2028825"/>
            <a:ext cx="1295400" cy="63817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42" name="Pensées 41"/>
          <p:cNvSpPr/>
          <p:nvPr/>
        </p:nvSpPr>
        <p:spPr>
          <a:xfrm>
            <a:off x="3779838" y="4010025"/>
            <a:ext cx="2163762" cy="1000125"/>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rgbClr val="FF0000"/>
                </a:solidFill>
              </a:rPr>
              <a:t>« Extended» </a:t>
            </a:r>
            <a:r>
              <a:rPr lang="en-US" dirty="0">
                <a:solidFill>
                  <a:srgbClr val="FF0000"/>
                </a:solidFill>
              </a:rPr>
              <a:t>WITSML?</a:t>
            </a:r>
            <a:endParaRPr lang="en-US" dirty="0">
              <a:solidFill>
                <a:srgbClr val="FF0000"/>
              </a:solidFill>
            </a:endParaRPr>
          </a:p>
        </p:txBody>
      </p:sp>
      <p:sp>
        <p:nvSpPr>
          <p:cNvPr id="43" name="Pensées 42"/>
          <p:cNvSpPr/>
          <p:nvPr/>
        </p:nvSpPr>
        <p:spPr>
          <a:xfrm>
            <a:off x="6096000" y="1114425"/>
            <a:ext cx="1981200" cy="857250"/>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rgbClr val="FF0000"/>
                </a:solidFill>
              </a:rPr>
              <a:t>WITSML with traceability</a:t>
            </a:r>
            <a:endParaRPr lang="en-US" sz="1600" dirty="0">
              <a:solidFill>
                <a:srgbClr val="FF0000"/>
              </a:solidFill>
            </a:endParaRPr>
          </a:p>
        </p:txBody>
      </p:sp>
      <p:sp>
        <p:nvSpPr>
          <p:cNvPr id="44" name="Pensées 43"/>
          <p:cNvSpPr/>
          <p:nvPr/>
        </p:nvSpPr>
        <p:spPr>
          <a:xfrm>
            <a:off x="6248400" y="4267200"/>
            <a:ext cx="1828800" cy="857250"/>
          </a:xfrm>
          <a:prstGeom prst="cloud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rgbClr val="FF0000"/>
                </a:solidFill>
              </a:rPr>
              <a:t>Including Completion</a:t>
            </a:r>
            <a:endParaRPr lang="en-US" sz="1600" dirty="0">
              <a:solidFill>
                <a:srgbClr val="FF0000"/>
              </a:solidFill>
            </a:endParaRPr>
          </a:p>
        </p:txBody>
      </p:sp>
      <p:sp>
        <p:nvSpPr>
          <p:cNvPr id="45" name="Rectangle à coins arrondis 44"/>
          <p:cNvSpPr/>
          <p:nvPr/>
        </p:nvSpPr>
        <p:spPr>
          <a:xfrm>
            <a:off x="3657600" y="990600"/>
            <a:ext cx="1905000" cy="5105400"/>
          </a:xfrm>
          <a:prstGeom prst="roundRect">
            <a:avLst/>
          </a:prstGeom>
          <a:noFill/>
          <a:ln cmpd="sng">
            <a:solidFill>
              <a:srgbClr val="C0000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1000" fill="hold"/>
                                        <p:tgtEl>
                                          <p:spTgt spid="45"/>
                                        </p:tgtEl>
                                        <p:attrNameLst>
                                          <p:attrName>ppt_w</p:attrName>
                                        </p:attrNameLst>
                                      </p:cBhvr>
                                      <p:tavLst>
                                        <p:tav tm="0">
                                          <p:val>
                                            <p:strVal val="#ppt_w*0.70"/>
                                          </p:val>
                                        </p:tav>
                                        <p:tav tm="100000">
                                          <p:val>
                                            <p:strVal val="#ppt_w"/>
                                          </p:val>
                                        </p:tav>
                                      </p:tavLst>
                                    </p:anim>
                                    <p:anim calcmode="lin" valueType="num">
                                      <p:cBhvr>
                                        <p:cTn id="8" dur="1000" fill="hold"/>
                                        <p:tgtEl>
                                          <p:spTgt spid="45"/>
                                        </p:tgtEl>
                                        <p:attrNameLst>
                                          <p:attrName>ppt_h</p:attrName>
                                        </p:attrNameLst>
                                      </p:cBhvr>
                                      <p:tavLst>
                                        <p:tav tm="0">
                                          <p:val>
                                            <p:strVal val="#ppt_h"/>
                                          </p:val>
                                        </p:tav>
                                        <p:tav tm="100000">
                                          <p:val>
                                            <p:strVal val="#ppt_h"/>
                                          </p:val>
                                        </p:tav>
                                      </p:tavLst>
                                    </p:anim>
                                    <p:animEffect transition="in" filter="fade">
                                      <p:cBhvr>
                                        <p:cTn id="9" dur="1000"/>
                                        <p:tgtEl>
                                          <p:spTgt spid="45"/>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p:cTn id="12" dur="1000" fill="hold"/>
                                        <p:tgtEl>
                                          <p:spTgt spid="42"/>
                                        </p:tgtEl>
                                        <p:attrNameLst>
                                          <p:attrName>ppt_w</p:attrName>
                                        </p:attrNameLst>
                                      </p:cBhvr>
                                      <p:tavLst>
                                        <p:tav tm="0">
                                          <p:val>
                                            <p:strVal val="#ppt_w*0.70"/>
                                          </p:val>
                                        </p:tav>
                                        <p:tav tm="100000">
                                          <p:val>
                                            <p:strVal val="#ppt_w"/>
                                          </p:val>
                                        </p:tav>
                                      </p:tavLst>
                                    </p:anim>
                                    <p:anim calcmode="lin" valueType="num">
                                      <p:cBhvr>
                                        <p:cTn id="13" dur="1000" fill="hold"/>
                                        <p:tgtEl>
                                          <p:spTgt spid="42"/>
                                        </p:tgtEl>
                                        <p:attrNameLst>
                                          <p:attrName>ppt_h</p:attrName>
                                        </p:attrNameLst>
                                      </p:cBhvr>
                                      <p:tavLst>
                                        <p:tav tm="0">
                                          <p:val>
                                            <p:strVal val="#ppt_h"/>
                                          </p:val>
                                        </p:tav>
                                        <p:tav tm="100000">
                                          <p:val>
                                            <p:strVal val="#ppt_h"/>
                                          </p:val>
                                        </p:tav>
                                      </p:tavLst>
                                    </p:anim>
                                    <p:animEffect transition="in" filter="fade">
                                      <p:cBhvr>
                                        <p:cTn id="14" dur="1000"/>
                                        <p:tgtEl>
                                          <p:spTgt spid="42"/>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1000" fill="hold"/>
                                        <p:tgtEl>
                                          <p:spTgt spid="43"/>
                                        </p:tgtEl>
                                        <p:attrNameLst>
                                          <p:attrName>ppt_w</p:attrName>
                                        </p:attrNameLst>
                                      </p:cBhvr>
                                      <p:tavLst>
                                        <p:tav tm="0">
                                          <p:val>
                                            <p:strVal val="#ppt_w*0.70"/>
                                          </p:val>
                                        </p:tav>
                                        <p:tav tm="100000">
                                          <p:val>
                                            <p:strVal val="#ppt_w"/>
                                          </p:val>
                                        </p:tav>
                                      </p:tavLst>
                                    </p:anim>
                                    <p:anim calcmode="lin" valueType="num">
                                      <p:cBhvr>
                                        <p:cTn id="20" dur="1000" fill="hold"/>
                                        <p:tgtEl>
                                          <p:spTgt spid="43"/>
                                        </p:tgtEl>
                                        <p:attrNameLst>
                                          <p:attrName>ppt_h</p:attrName>
                                        </p:attrNameLst>
                                      </p:cBhvr>
                                      <p:tavLst>
                                        <p:tav tm="0">
                                          <p:val>
                                            <p:strVal val="#ppt_h"/>
                                          </p:val>
                                        </p:tav>
                                        <p:tav tm="100000">
                                          <p:val>
                                            <p:strVal val="#ppt_h"/>
                                          </p:val>
                                        </p:tav>
                                      </p:tavLst>
                                    </p:anim>
                                    <p:animEffect transition="in" filter="fade">
                                      <p:cBhvr>
                                        <p:cTn id="21" dur="1000"/>
                                        <p:tgtEl>
                                          <p:spTgt spid="43"/>
                                        </p:tgtEl>
                                      </p:cBhvr>
                                    </p:animEffect>
                                  </p:childTnLst>
                                </p:cTn>
                              </p:par>
                              <p:par>
                                <p:cTn id="22" presetID="55"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strVal val="#ppt_w*0.70"/>
                                          </p:val>
                                        </p:tav>
                                        <p:tav tm="100000">
                                          <p:val>
                                            <p:strVal val="#ppt_w"/>
                                          </p:val>
                                        </p:tav>
                                      </p:tavLst>
                                    </p:anim>
                                    <p:anim calcmode="lin" valueType="num">
                                      <p:cBhvr>
                                        <p:cTn id="25" dur="1000" fill="hold"/>
                                        <p:tgtEl>
                                          <p:spTgt spid="41"/>
                                        </p:tgtEl>
                                        <p:attrNameLst>
                                          <p:attrName>ppt_h</p:attrName>
                                        </p:attrNameLst>
                                      </p:cBhvr>
                                      <p:tavLst>
                                        <p:tav tm="0">
                                          <p:val>
                                            <p:strVal val="#ppt_h"/>
                                          </p:val>
                                        </p:tav>
                                        <p:tav tm="100000">
                                          <p:val>
                                            <p:strVal val="#ppt_h"/>
                                          </p:val>
                                        </p:tav>
                                      </p:tavLst>
                                    </p:anim>
                                    <p:animEffect transition="in" filter="fade">
                                      <p:cBhvr>
                                        <p:cTn id="26" dur="1000"/>
                                        <p:tgtEl>
                                          <p:spTgt spid="41"/>
                                        </p:tgtEl>
                                      </p:cBhvr>
                                    </p:animEffect>
                                  </p:childTnLst>
                                </p:cTn>
                              </p:par>
                              <p:par>
                                <p:cTn id="27" presetID="55"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p:cTn id="29" dur="1000" fill="hold"/>
                                        <p:tgtEl>
                                          <p:spTgt spid="44"/>
                                        </p:tgtEl>
                                        <p:attrNameLst>
                                          <p:attrName>ppt_w</p:attrName>
                                        </p:attrNameLst>
                                      </p:cBhvr>
                                      <p:tavLst>
                                        <p:tav tm="0">
                                          <p:val>
                                            <p:strVal val="#ppt_w*0.70"/>
                                          </p:val>
                                        </p:tav>
                                        <p:tav tm="100000">
                                          <p:val>
                                            <p:strVal val="#ppt_w"/>
                                          </p:val>
                                        </p:tav>
                                      </p:tavLst>
                                    </p:anim>
                                    <p:anim calcmode="lin" valueType="num">
                                      <p:cBhvr>
                                        <p:cTn id="30" dur="1000" fill="hold"/>
                                        <p:tgtEl>
                                          <p:spTgt spid="44"/>
                                        </p:tgtEl>
                                        <p:attrNameLst>
                                          <p:attrName>ppt_h</p:attrName>
                                        </p:attrNameLst>
                                      </p:cBhvr>
                                      <p:tavLst>
                                        <p:tav tm="0">
                                          <p:val>
                                            <p:strVal val="#ppt_h"/>
                                          </p:val>
                                        </p:tav>
                                        <p:tav tm="100000">
                                          <p:val>
                                            <p:strVal val="#ppt_h"/>
                                          </p:val>
                                        </p:tav>
                                      </p:tavLst>
                                    </p:anim>
                                    <p:animEffect transition="in" filter="fade">
                                      <p:cBhvr>
                                        <p:cTn id="31" dur="10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55"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p:cTn id="36" dur="1000" fill="hold"/>
                                        <p:tgtEl>
                                          <p:spTgt spid="39"/>
                                        </p:tgtEl>
                                        <p:attrNameLst>
                                          <p:attrName>ppt_w</p:attrName>
                                        </p:attrNameLst>
                                      </p:cBhvr>
                                      <p:tavLst>
                                        <p:tav tm="0">
                                          <p:val>
                                            <p:strVal val="#ppt_w*0.70"/>
                                          </p:val>
                                        </p:tav>
                                        <p:tav tm="100000">
                                          <p:val>
                                            <p:strVal val="#ppt_w"/>
                                          </p:val>
                                        </p:tav>
                                      </p:tavLst>
                                    </p:anim>
                                    <p:anim calcmode="lin" valueType="num">
                                      <p:cBhvr>
                                        <p:cTn id="37" dur="1000" fill="hold"/>
                                        <p:tgtEl>
                                          <p:spTgt spid="39"/>
                                        </p:tgtEl>
                                        <p:attrNameLst>
                                          <p:attrName>ppt_h</p:attrName>
                                        </p:attrNameLst>
                                      </p:cBhvr>
                                      <p:tavLst>
                                        <p:tav tm="0">
                                          <p:val>
                                            <p:strVal val="#ppt_h"/>
                                          </p:val>
                                        </p:tav>
                                        <p:tav tm="100000">
                                          <p:val>
                                            <p:strVal val="#ppt_h"/>
                                          </p:val>
                                        </p:tav>
                                      </p:tavLst>
                                    </p:anim>
                                    <p:animEffect transition="in" filter="fade">
                                      <p:cBhvr>
                                        <p:cTn id="38"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P spid="44" grpId="0" animBg="1"/>
      <p:bldP spid="4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txBox="1">
            <a:spLocks/>
          </p:cNvSpPr>
          <p:nvPr/>
        </p:nvSpPr>
        <p:spPr bwMode="auto">
          <a:xfrm>
            <a:off x="228600" y="1828800"/>
            <a:ext cx="8763000" cy="685800"/>
          </a:xfrm>
          <a:prstGeom prst="rect">
            <a:avLst/>
          </a:prstGeom>
          <a:noFill/>
          <a:ln w="9525">
            <a:noFill/>
            <a:miter lim="800000"/>
            <a:headEnd/>
            <a:tailEnd/>
          </a:ln>
        </p:spPr>
        <p:txBody>
          <a:bodyPr/>
          <a:lstStyle/>
          <a:p>
            <a:pPr algn="ctr"/>
            <a:r>
              <a:rPr lang="en-US" sz="2800" b="1">
                <a:solidFill>
                  <a:srgbClr val="000000"/>
                </a:solidFill>
              </a:rPr>
              <a:t>Acknowledgements / Thank You / Questions</a:t>
            </a:r>
          </a:p>
        </p:txBody>
      </p:sp>
      <p:sp>
        <p:nvSpPr>
          <p:cNvPr id="63490" name="Subtitle 2"/>
          <p:cNvSpPr txBox="1">
            <a:spLocks/>
          </p:cNvSpPr>
          <p:nvPr/>
        </p:nvSpPr>
        <p:spPr bwMode="auto">
          <a:xfrm>
            <a:off x="228600" y="4724400"/>
            <a:ext cx="8763000" cy="381000"/>
          </a:xfrm>
          <a:prstGeom prst="rect">
            <a:avLst/>
          </a:prstGeom>
          <a:noFill/>
          <a:ln w="9525">
            <a:noFill/>
            <a:miter lim="800000"/>
            <a:headEnd/>
            <a:tailEnd/>
          </a:ln>
        </p:spPr>
        <p:txBody>
          <a:bodyPr/>
          <a:lstStyle/>
          <a:p>
            <a:pPr algn="ctr" defTabSz="457200">
              <a:spcBef>
                <a:spcPct val="20000"/>
              </a:spcBef>
              <a:buFont typeface="Arial" charset="0"/>
              <a:buNone/>
            </a:pPr>
            <a:r>
              <a:rPr lang="en-US" sz="1400">
                <a:solidFill>
                  <a:schemeClr val="bg1"/>
                </a:solidFill>
              </a:rPr>
              <a:t>Paper # • Paper Title • Presenter Name</a:t>
            </a:r>
          </a:p>
        </p:txBody>
      </p:sp>
      <p:sp>
        <p:nvSpPr>
          <p:cNvPr id="63491" name="Title 8"/>
          <p:cNvSpPr txBox="1">
            <a:spLocks/>
          </p:cNvSpPr>
          <p:nvPr/>
        </p:nvSpPr>
        <p:spPr bwMode="auto">
          <a:xfrm>
            <a:off x="304800" y="2514600"/>
            <a:ext cx="8610600" cy="4114800"/>
          </a:xfrm>
          <a:prstGeom prst="rect">
            <a:avLst/>
          </a:prstGeom>
          <a:noFill/>
          <a:ln w="9525">
            <a:noFill/>
            <a:miter lim="800000"/>
            <a:headEnd/>
            <a:tailEnd/>
          </a:ln>
        </p:spPr>
        <p:txBody>
          <a:bodyPr/>
          <a:lstStyle/>
          <a:p>
            <a:r>
              <a:rPr lang="en-GB" sz="2000"/>
              <a:t>Rewards are to be addressed to the fantastic team of the RESQML SIG, supported by Total, IFP, Texas A&amp;M, Geosiris, Paradigm, BP, Energistics (</a:t>
            </a:r>
            <a:r>
              <a:rPr lang="en-GB" sz="2000">
                <a:hlinkClick r:id="rId3" tooltip="http://www.energistics.org/"/>
              </a:rPr>
              <a:t>www.energistics.org</a:t>
            </a:r>
            <a:r>
              <a:rPr lang="en-GB" sz="2000"/>
              <a:t>) </a:t>
            </a:r>
          </a:p>
          <a:p>
            <a:r>
              <a:rPr lang="en-GB" sz="2000"/>
              <a:t>Chevron , Schlumberger, Transform Software, DGI, Computer Modelling Group, Halliburton, Shell.</a:t>
            </a:r>
            <a:endParaRPr lang="fr-FR" sz="2000"/>
          </a:p>
          <a:p>
            <a:endParaRPr lang="fr-FR" sz="2000"/>
          </a:p>
          <a:p>
            <a:r>
              <a:rPr lang="en-GB" sz="2000"/>
              <a:t>The group charged with defining and implementing the RESQML data standard includes software developers, geologists, geophysicists, and reservoir engineers representing oil companies, oilfield services, and technology providers. These companies are members of Energistics, a not-for-profit consortium responsible for the development and maintenance of upstream oil and gas data exchange standards.</a:t>
            </a:r>
            <a:endParaRPr lang="fr-FR" sz="2000"/>
          </a:p>
        </p:txBody>
      </p:sp>
      <p:sp>
        <p:nvSpPr>
          <p:cNvPr id="63492"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chemeClr val="bg1"/>
                </a:solidFill>
                <a:latin typeface="Calibri" pitchFamily="34" charset="0"/>
              </a:rPr>
              <a:t>Slide </a:t>
            </a:r>
            <a:fld id="{F44C5EE3-C6EF-427B-8A85-68073CE1D396}" type="slidenum">
              <a:rPr lang="en-US" sz="1200" b="1">
                <a:solidFill>
                  <a:schemeClr val="bg1"/>
                </a:solidFill>
                <a:latin typeface="Calibri" pitchFamily="34" charset="0"/>
              </a:rPr>
              <a:pPr algn="r"/>
              <a:t>29</a:t>
            </a:fld>
            <a:endParaRPr lang="en-US" sz="1200" b="1">
              <a:solidFill>
                <a:schemeClr val="bg1"/>
              </a:solidFill>
              <a:latin typeface="Calibri" pitchFamily="34" charset="0"/>
            </a:endParaRPr>
          </a:p>
        </p:txBody>
      </p:sp>
      <p:sp>
        <p:nvSpPr>
          <p:cNvPr id="63493" name="Subtitle 2"/>
          <p:cNvSpPr txBox="1">
            <a:spLocks/>
          </p:cNvSpPr>
          <p:nvPr/>
        </p:nvSpPr>
        <p:spPr bwMode="auto">
          <a:xfrm>
            <a:off x="1981200" y="6553200"/>
            <a:ext cx="6858000" cy="381000"/>
          </a:xfrm>
          <a:prstGeom prst="rect">
            <a:avLst/>
          </a:prstGeom>
          <a:noFill/>
          <a:ln w="9525">
            <a:noFill/>
            <a:miter lim="800000"/>
            <a:headEnd/>
            <a:tailEnd/>
          </a:ln>
        </p:spPr>
        <p:txBody>
          <a:bodyPr/>
          <a:lstStyle/>
          <a:p>
            <a:pPr algn="ctr" defTabSz="457200">
              <a:spcBef>
                <a:spcPct val="20000"/>
              </a:spcBef>
              <a:buFont typeface="Arial" charset="0"/>
              <a:buNone/>
            </a:pPr>
            <a:r>
              <a:rPr lang="en-US" sz="1400">
                <a:solidFill>
                  <a:srgbClr val="000000"/>
                </a:solidFill>
              </a:rPr>
              <a:t>SPE-166486-MS • Delivering Key WITSML .. • R.C.Henri-Bally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re 1"/>
          <p:cNvSpPr txBox="1">
            <a:spLocks/>
          </p:cNvSpPr>
          <p:nvPr/>
        </p:nvSpPr>
        <p:spPr bwMode="auto">
          <a:xfrm>
            <a:off x="533400" y="2743200"/>
            <a:ext cx="8218488" cy="635000"/>
          </a:xfrm>
          <a:prstGeom prst="rect">
            <a:avLst/>
          </a:prstGeom>
          <a:noFill/>
          <a:ln w="9525">
            <a:noFill/>
            <a:miter lim="800000"/>
            <a:headEnd/>
            <a:tailEnd/>
          </a:ln>
        </p:spPr>
        <p:txBody>
          <a:bodyPr/>
          <a:lstStyle/>
          <a:p>
            <a:pPr marL="514350" indent="-514350" defTabSz="457200" eaLnBrk="0" hangingPunct="0">
              <a:buClr>
                <a:srgbClr val="C00000"/>
              </a:buClr>
            </a:pPr>
            <a:r>
              <a:rPr lang="fr-FR" sz="2800" b="1">
                <a:solidFill>
                  <a:srgbClr val="FF0000"/>
                </a:solidFill>
              </a:rPr>
              <a:t>1.  </a:t>
            </a:r>
            <a:r>
              <a:rPr lang="en-US" sz="2800" b="1"/>
              <a:t>What is the problem?</a:t>
            </a:r>
          </a:p>
        </p:txBody>
      </p:sp>
      <p:sp>
        <p:nvSpPr>
          <p:cNvPr id="14338"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E3FB4FF2-DAC8-4CD0-9C47-CE79A8C69664}" type="slidenum">
              <a:rPr lang="en-US" sz="1200" b="1">
                <a:solidFill>
                  <a:srgbClr val="000000"/>
                </a:solidFill>
                <a:latin typeface="Calibri" pitchFamily="34" charset="0"/>
              </a:rPr>
              <a:pPr algn="r"/>
              <a:t>3</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a:spLocks noChangeArrowheads="1"/>
          </p:cNvSpPr>
          <p:nvPr/>
        </p:nvSpPr>
        <p:spPr bwMode="auto">
          <a:xfrm>
            <a:off x="533400" y="1295400"/>
            <a:ext cx="2057400" cy="4524375"/>
          </a:xfrm>
          <a:prstGeom prst="rect">
            <a:avLst/>
          </a:prstGeom>
          <a:noFill/>
          <a:ln w="9525">
            <a:noFill/>
            <a:miter lim="800000"/>
            <a:headEnd/>
            <a:tailEnd/>
          </a:ln>
        </p:spPr>
        <p:txBody>
          <a:bodyPr>
            <a:spAutoFit/>
          </a:bodyPr>
          <a:lstStyle/>
          <a:p>
            <a:r>
              <a:rPr lang="en-US" sz="1600"/>
              <a:t>A well provides new results within a field</a:t>
            </a:r>
          </a:p>
          <a:p>
            <a:endParaRPr lang="en-US" sz="1600"/>
          </a:p>
          <a:p>
            <a:pPr>
              <a:buFont typeface="Wingdings" pitchFamily="2" charset="2"/>
              <a:buChar char="è"/>
            </a:pPr>
            <a:r>
              <a:rPr lang="en-US" sz="1600">
                <a:sym typeface="Wingdings" pitchFamily="2" charset="2"/>
              </a:rPr>
              <a:t>Does my model match the newest raw and interpreted well data ?</a:t>
            </a:r>
          </a:p>
          <a:p>
            <a:pPr>
              <a:buFont typeface="Wingdings" pitchFamily="2" charset="2"/>
              <a:buChar char="è"/>
            </a:pPr>
            <a:endParaRPr lang="en-US" sz="1600">
              <a:sym typeface="Wingdings" pitchFamily="2" charset="2"/>
            </a:endParaRPr>
          </a:p>
          <a:p>
            <a:pPr>
              <a:buFont typeface="Wingdings" pitchFamily="2" charset="2"/>
              <a:buChar char="è"/>
            </a:pPr>
            <a:r>
              <a:rPr lang="en-US" sz="1600">
                <a:sym typeface="Wingdings" pitchFamily="2" charset="2"/>
              </a:rPr>
              <a:t>NO!</a:t>
            </a:r>
          </a:p>
          <a:p>
            <a:pPr>
              <a:buFont typeface="Wingdings" pitchFamily="2" charset="2"/>
              <a:buChar char="è"/>
            </a:pPr>
            <a:endParaRPr lang="en-US" sz="1600">
              <a:sym typeface="Wingdings" pitchFamily="2" charset="2"/>
            </a:endParaRPr>
          </a:p>
          <a:p>
            <a:pPr>
              <a:buFont typeface="Wingdings" pitchFamily="2" charset="2"/>
              <a:buChar char="è"/>
            </a:pPr>
            <a:r>
              <a:rPr lang="en-US" sz="1600">
                <a:sym typeface="Wingdings" pitchFamily="2" charset="2"/>
              </a:rPr>
              <a:t>Which part of the model needs to be refined/updated ?</a:t>
            </a:r>
          </a:p>
          <a:p>
            <a:pPr>
              <a:buFont typeface="Wingdings" pitchFamily="2" charset="2"/>
              <a:buChar char="è"/>
            </a:pPr>
            <a:endParaRPr lang="en-US" sz="1600">
              <a:sym typeface="Wingdings" pitchFamily="2" charset="2"/>
            </a:endParaRPr>
          </a:p>
          <a:p>
            <a:pPr>
              <a:buFont typeface="Wingdings" pitchFamily="2" charset="2"/>
              <a:buChar char="è"/>
            </a:pPr>
            <a:r>
              <a:rPr lang="en-US" sz="1600">
                <a:sym typeface="Wingdings" pitchFamily="2" charset="2"/>
              </a:rPr>
              <a:t>Pull out that part and revisit the interpretation process</a:t>
            </a:r>
            <a:endParaRPr lang="en-US" sz="1600"/>
          </a:p>
        </p:txBody>
      </p:sp>
      <p:sp>
        <p:nvSpPr>
          <p:cNvPr id="7" name="ZoneTexte 6"/>
          <p:cNvSpPr txBox="1">
            <a:spLocks noChangeArrowheads="1"/>
          </p:cNvSpPr>
          <p:nvPr/>
        </p:nvSpPr>
        <p:spPr bwMode="auto">
          <a:xfrm>
            <a:off x="6934200" y="1219200"/>
            <a:ext cx="1676400" cy="4524375"/>
          </a:xfrm>
          <a:prstGeom prst="rect">
            <a:avLst/>
          </a:prstGeom>
          <a:noFill/>
          <a:ln w="9525">
            <a:noFill/>
            <a:miter lim="800000"/>
            <a:headEnd/>
            <a:tailEnd/>
          </a:ln>
        </p:spPr>
        <p:txBody>
          <a:bodyPr>
            <a:spAutoFit/>
          </a:bodyPr>
          <a:lstStyle/>
          <a:p>
            <a:pPr>
              <a:buFont typeface="Wingdings" pitchFamily="2" charset="2"/>
              <a:buChar char=""/>
            </a:pPr>
            <a:r>
              <a:rPr lang="en-US" sz="1600"/>
              <a:t>Find the wrong assumption</a:t>
            </a:r>
          </a:p>
          <a:p>
            <a:endParaRPr lang="en-US" sz="1600"/>
          </a:p>
          <a:p>
            <a:pPr>
              <a:buFont typeface="Wingdings" pitchFamily="2" charset="2"/>
              <a:buChar char="è"/>
            </a:pPr>
            <a:r>
              <a:rPr lang="en-US" sz="1600">
                <a:sym typeface="Wingdings" pitchFamily="2" charset="2"/>
              </a:rPr>
              <a:t>Correct consequences of assumption on model</a:t>
            </a:r>
          </a:p>
          <a:p>
            <a:pPr>
              <a:buFont typeface="Wingdings" pitchFamily="2" charset="2"/>
              <a:buChar char="è"/>
            </a:pPr>
            <a:endParaRPr lang="en-US" sz="1600">
              <a:sym typeface="Wingdings" pitchFamily="2" charset="2"/>
            </a:endParaRPr>
          </a:p>
          <a:p>
            <a:pPr>
              <a:buFont typeface="Wingdings" pitchFamily="2" charset="2"/>
              <a:buChar char="è"/>
            </a:pPr>
            <a:r>
              <a:rPr lang="en-US" sz="1600">
                <a:sym typeface="Wingdings" pitchFamily="2" charset="2"/>
              </a:rPr>
              <a:t>Rebuild partial model with these corrections</a:t>
            </a:r>
          </a:p>
          <a:p>
            <a:pPr>
              <a:buFont typeface="Wingdings" pitchFamily="2" charset="2"/>
              <a:buChar char="è"/>
            </a:pPr>
            <a:endParaRPr lang="en-US" sz="1600">
              <a:sym typeface="Wingdings" pitchFamily="2" charset="2"/>
            </a:endParaRPr>
          </a:p>
          <a:p>
            <a:pPr>
              <a:buFont typeface="Wingdings" pitchFamily="2" charset="2"/>
              <a:buChar char="è"/>
            </a:pPr>
            <a:r>
              <a:rPr lang="en-US" sz="1600">
                <a:sym typeface="Wingdings" pitchFamily="2" charset="2"/>
              </a:rPr>
              <a:t>Rebuild full reservoir representation /  interpretation </a:t>
            </a:r>
            <a:endParaRPr lang="en-US" sz="1600"/>
          </a:p>
        </p:txBody>
      </p:sp>
      <p:sp>
        <p:nvSpPr>
          <p:cNvPr id="16387" name="Titre 1"/>
          <p:cNvSpPr txBox="1">
            <a:spLocks/>
          </p:cNvSpPr>
          <p:nvPr/>
        </p:nvSpPr>
        <p:spPr bwMode="auto">
          <a:xfrm>
            <a:off x="609600" y="685800"/>
            <a:ext cx="8218488" cy="635000"/>
          </a:xfrm>
          <a:prstGeom prst="rect">
            <a:avLst/>
          </a:prstGeom>
          <a:noFill/>
          <a:ln w="9525">
            <a:noFill/>
            <a:miter lim="800000"/>
            <a:headEnd/>
            <a:tailEnd/>
          </a:ln>
        </p:spPr>
        <p:txBody>
          <a:bodyPr/>
          <a:lstStyle/>
          <a:p>
            <a:pPr marL="514350" indent="-514350" defTabSz="457200" eaLnBrk="0" hangingPunct="0">
              <a:buClr>
                <a:srgbClr val="C00000"/>
              </a:buClr>
              <a:buFont typeface="Calibri" pitchFamily="34" charset="0"/>
              <a:buAutoNum type="arabicPeriod"/>
            </a:pPr>
            <a:endParaRPr lang="fr-FR" sz="2800" b="1"/>
          </a:p>
        </p:txBody>
      </p:sp>
      <p:sp>
        <p:nvSpPr>
          <p:cNvPr id="16388" name="Titre 1"/>
          <p:cNvSpPr txBox="1">
            <a:spLocks/>
          </p:cNvSpPr>
          <p:nvPr/>
        </p:nvSpPr>
        <p:spPr bwMode="auto">
          <a:xfrm>
            <a:off x="457200" y="274638"/>
            <a:ext cx="8218488" cy="635000"/>
          </a:xfrm>
          <a:prstGeom prst="rect">
            <a:avLst/>
          </a:prstGeom>
          <a:noFill/>
          <a:ln w="9525">
            <a:noFill/>
            <a:miter lim="800000"/>
            <a:headEnd/>
            <a:tailEnd/>
          </a:ln>
        </p:spPr>
        <p:txBody>
          <a:bodyPr/>
          <a:lstStyle/>
          <a:p>
            <a:pPr marL="514350" indent="-514350" defTabSz="457200" eaLnBrk="0" hangingPunct="0">
              <a:buClr>
                <a:srgbClr val="C00000"/>
              </a:buClr>
            </a:pPr>
            <a:r>
              <a:rPr lang="fr-FR" sz="2800" b="1" i="1"/>
              <a:t>Tout et Tout de suite </a:t>
            </a:r>
            <a:r>
              <a:rPr lang="fr-FR" sz="2400" i="1"/>
              <a:t>(Everything, and right now!)</a:t>
            </a:r>
            <a:endParaRPr lang="fr-FR" sz="2800" i="1"/>
          </a:p>
        </p:txBody>
      </p:sp>
      <p:pic>
        <p:nvPicPr>
          <p:cNvPr id="16389" name="Picture 4" descr="W:\Entity\EXPLO\IGEO\14_PM\14-30_MQC\Suivi Alternance\Rapport_de_stage\K_Stankeviciute_2013\RESQML\dessins\slide5-05-05.png"/>
          <p:cNvPicPr>
            <a:picLocks noChangeAspect="1" noChangeArrowheads="1"/>
          </p:cNvPicPr>
          <p:nvPr/>
        </p:nvPicPr>
        <p:blipFill>
          <a:blip r:embed="rId3"/>
          <a:srcRect/>
          <a:stretch>
            <a:fillRect/>
          </a:stretch>
        </p:blipFill>
        <p:spPr bwMode="auto">
          <a:xfrm>
            <a:off x="1981200" y="762000"/>
            <a:ext cx="5343525" cy="5410200"/>
          </a:xfrm>
          <a:prstGeom prst="rect">
            <a:avLst/>
          </a:prstGeom>
          <a:noFill/>
          <a:ln w="9525">
            <a:noFill/>
            <a:miter lim="800000"/>
            <a:headEnd/>
            <a:tailEnd/>
          </a:ln>
        </p:spPr>
      </p:pic>
      <p:sp>
        <p:nvSpPr>
          <p:cNvPr id="16390"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C0E4064B-9AB9-44A5-A612-F8B0619634D6}" type="slidenum">
              <a:rPr lang="en-US" sz="1200" b="1">
                <a:solidFill>
                  <a:srgbClr val="000000"/>
                </a:solidFill>
                <a:latin typeface="Calibri" pitchFamily="34" charset="0"/>
              </a:rPr>
              <a:pPr algn="r"/>
              <a:t>4</a:t>
            </a:fld>
            <a:endParaRPr lang="en-US" sz="1200" b="1">
              <a:solidFill>
                <a:srgbClr val="000000"/>
              </a:solidFill>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p:cTn id="13" dur="1000" fill="hold"/>
                                        <p:tgtEl>
                                          <p:spTgt spid="6">
                                            <p:txEl>
                                              <p:pRg st="0" end="0"/>
                                            </p:txEl>
                                          </p:spTgt>
                                        </p:tgtEl>
                                        <p:attrNameLst>
                                          <p:attrName>ppt_w</p:attrName>
                                        </p:attrNameLst>
                                      </p:cBhvr>
                                      <p:tavLst>
                                        <p:tav tm="0">
                                          <p:val>
                                            <p:strVal val="#ppt_w*0.70"/>
                                          </p:val>
                                        </p:tav>
                                        <p:tav tm="100000">
                                          <p:val>
                                            <p:strVal val="#ppt_w"/>
                                          </p:val>
                                        </p:tav>
                                      </p:tavLst>
                                    </p:anim>
                                    <p:anim calcmode="lin" valueType="num">
                                      <p:cBhvr>
                                        <p:cTn id="14" dur="1000" fill="hold"/>
                                        <p:tgtEl>
                                          <p:spTgt spid="6">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 calcmode="lin" valueType="num">
                                      <p:cBhvr>
                                        <p:cTn id="20" dur="1000" fill="hold"/>
                                        <p:tgtEl>
                                          <p:spTgt spid="6">
                                            <p:txEl>
                                              <p:pRg st="2" end="2"/>
                                            </p:txEl>
                                          </p:spTgt>
                                        </p:tgtEl>
                                        <p:attrNameLst>
                                          <p:attrName>ppt_w</p:attrName>
                                        </p:attrNameLst>
                                      </p:cBhvr>
                                      <p:tavLst>
                                        <p:tav tm="0">
                                          <p:val>
                                            <p:strVal val="#ppt_w*0.70"/>
                                          </p:val>
                                        </p:tav>
                                        <p:tav tm="100000">
                                          <p:val>
                                            <p:strVal val="#ppt_w"/>
                                          </p:val>
                                        </p:tav>
                                      </p:tavLst>
                                    </p:anim>
                                    <p:anim calcmode="lin" valueType="num">
                                      <p:cBhvr>
                                        <p:cTn id="21" dur="1000" fill="hold"/>
                                        <p:tgtEl>
                                          <p:spTgt spid="6">
                                            <p:txEl>
                                              <p:pRg st="2" end="2"/>
                                            </p:txEl>
                                          </p:spTgt>
                                        </p:tgtEl>
                                        <p:attrNameLst>
                                          <p:attrName>ppt_h</p:attrName>
                                        </p:attrNameLst>
                                      </p:cBhvr>
                                      <p:tavLst>
                                        <p:tav tm="0">
                                          <p:val>
                                            <p:strVal val="#ppt_h"/>
                                          </p:val>
                                        </p:tav>
                                        <p:tav tm="100000">
                                          <p:val>
                                            <p:strVal val="#ppt_h"/>
                                          </p:val>
                                        </p:tav>
                                      </p:tavLst>
                                    </p:anim>
                                    <p:animEffect transition="in" filter="fade">
                                      <p:cBhvr>
                                        <p:cTn id="22" dur="10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p:cTn id="27" dur="1000" fill="hold"/>
                                        <p:tgtEl>
                                          <p:spTgt spid="6">
                                            <p:txEl>
                                              <p:pRg st="4" end="4"/>
                                            </p:txEl>
                                          </p:spTgt>
                                        </p:tgtEl>
                                        <p:attrNameLst>
                                          <p:attrName>ppt_w</p:attrName>
                                        </p:attrNameLst>
                                      </p:cBhvr>
                                      <p:tavLst>
                                        <p:tav tm="0">
                                          <p:val>
                                            <p:strVal val="#ppt_w*0.70"/>
                                          </p:val>
                                        </p:tav>
                                        <p:tav tm="100000">
                                          <p:val>
                                            <p:strVal val="#ppt_w"/>
                                          </p:val>
                                        </p:tav>
                                      </p:tavLst>
                                    </p:anim>
                                    <p:anim calcmode="lin" valueType="num">
                                      <p:cBhvr>
                                        <p:cTn id="28" dur="1000" fill="hold"/>
                                        <p:tgtEl>
                                          <p:spTgt spid="6">
                                            <p:txEl>
                                              <p:pRg st="4" end="4"/>
                                            </p:txEl>
                                          </p:spTgt>
                                        </p:tgtEl>
                                        <p:attrNameLst>
                                          <p:attrName>ppt_h</p:attrName>
                                        </p:attrNameLst>
                                      </p:cBhvr>
                                      <p:tavLst>
                                        <p:tav tm="0">
                                          <p:val>
                                            <p:strVal val="#ppt_h"/>
                                          </p:val>
                                        </p:tav>
                                        <p:tav tm="100000">
                                          <p:val>
                                            <p:strVal val="#ppt_h"/>
                                          </p:val>
                                        </p:tav>
                                      </p:tavLst>
                                    </p:anim>
                                    <p:animEffect transition="in" filter="fade">
                                      <p:cBhvr>
                                        <p:cTn id="29" dur="1000"/>
                                        <p:tgtEl>
                                          <p:spTgt spid="6">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nodeType="click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 calcmode="lin" valueType="num">
                                      <p:cBhvr>
                                        <p:cTn id="34" dur="1000" fill="hold"/>
                                        <p:tgtEl>
                                          <p:spTgt spid="6">
                                            <p:txEl>
                                              <p:pRg st="6" end="6"/>
                                            </p:txEl>
                                          </p:spTgt>
                                        </p:tgtEl>
                                        <p:attrNameLst>
                                          <p:attrName>ppt_w</p:attrName>
                                        </p:attrNameLst>
                                      </p:cBhvr>
                                      <p:tavLst>
                                        <p:tav tm="0">
                                          <p:val>
                                            <p:strVal val="#ppt_w*0.70"/>
                                          </p:val>
                                        </p:tav>
                                        <p:tav tm="100000">
                                          <p:val>
                                            <p:strVal val="#ppt_w"/>
                                          </p:val>
                                        </p:tav>
                                      </p:tavLst>
                                    </p:anim>
                                    <p:anim calcmode="lin" valueType="num">
                                      <p:cBhvr>
                                        <p:cTn id="35" dur="1000" fill="hold"/>
                                        <p:tgtEl>
                                          <p:spTgt spid="6">
                                            <p:txEl>
                                              <p:pRg st="6" end="6"/>
                                            </p:txEl>
                                          </p:spTgt>
                                        </p:tgtEl>
                                        <p:attrNameLst>
                                          <p:attrName>ppt_h</p:attrName>
                                        </p:attrNameLst>
                                      </p:cBhvr>
                                      <p:tavLst>
                                        <p:tav tm="0">
                                          <p:val>
                                            <p:strVal val="#ppt_h"/>
                                          </p:val>
                                        </p:tav>
                                        <p:tav tm="100000">
                                          <p:val>
                                            <p:strVal val="#ppt_h"/>
                                          </p:val>
                                        </p:tav>
                                      </p:tavLst>
                                    </p:anim>
                                    <p:animEffect transition="in" filter="fade">
                                      <p:cBhvr>
                                        <p:cTn id="36" dur="1000"/>
                                        <p:tgtEl>
                                          <p:spTgt spid="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nodeType="click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 calcmode="lin" valueType="num">
                                      <p:cBhvr>
                                        <p:cTn id="41" dur="1000" fill="hold"/>
                                        <p:tgtEl>
                                          <p:spTgt spid="6">
                                            <p:txEl>
                                              <p:pRg st="8" end="8"/>
                                            </p:txEl>
                                          </p:spTgt>
                                        </p:tgtEl>
                                        <p:attrNameLst>
                                          <p:attrName>ppt_w</p:attrName>
                                        </p:attrNameLst>
                                      </p:cBhvr>
                                      <p:tavLst>
                                        <p:tav tm="0">
                                          <p:val>
                                            <p:strVal val="#ppt_w*0.70"/>
                                          </p:val>
                                        </p:tav>
                                        <p:tav tm="100000">
                                          <p:val>
                                            <p:strVal val="#ppt_w"/>
                                          </p:val>
                                        </p:tav>
                                      </p:tavLst>
                                    </p:anim>
                                    <p:anim calcmode="lin" valueType="num">
                                      <p:cBhvr>
                                        <p:cTn id="42" dur="1000" fill="hold"/>
                                        <p:tgtEl>
                                          <p:spTgt spid="6">
                                            <p:txEl>
                                              <p:pRg st="8" end="8"/>
                                            </p:txEl>
                                          </p:spTgt>
                                        </p:tgtEl>
                                        <p:attrNameLst>
                                          <p:attrName>ppt_h</p:attrName>
                                        </p:attrNameLst>
                                      </p:cBhvr>
                                      <p:tavLst>
                                        <p:tav tm="0">
                                          <p:val>
                                            <p:strVal val="#ppt_h"/>
                                          </p:val>
                                        </p:tav>
                                        <p:tav tm="100000">
                                          <p:val>
                                            <p:strVal val="#ppt_h"/>
                                          </p:val>
                                        </p:tav>
                                      </p:tavLst>
                                    </p:anim>
                                    <p:animEffect transition="in" filter="fade">
                                      <p:cBhvr>
                                        <p:cTn id="43" dur="1000"/>
                                        <p:tgtEl>
                                          <p:spTgt spid="6">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5" presetClass="entr" presetSubtype="0" fill="hold" nodeType="clickEffect">
                                  <p:stCondLst>
                                    <p:cond delay="0"/>
                                  </p:stCondLst>
                                  <p:childTnLst>
                                    <p:set>
                                      <p:cBhvr>
                                        <p:cTn id="47" dur="1" fill="hold">
                                          <p:stCondLst>
                                            <p:cond delay="0"/>
                                          </p:stCondLst>
                                        </p:cTn>
                                        <p:tgtEl>
                                          <p:spTgt spid="7">
                                            <p:txEl>
                                              <p:pRg st="0" end="0"/>
                                            </p:txEl>
                                          </p:spTgt>
                                        </p:tgtEl>
                                        <p:attrNameLst>
                                          <p:attrName>style.visibility</p:attrName>
                                        </p:attrNameLst>
                                      </p:cBhvr>
                                      <p:to>
                                        <p:strVal val="visible"/>
                                      </p:to>
                                    </p:set>
                                    <p:anim calcmode="lin" valueType="num">
                                      <p:cBhvr>
                                        <p:cTn id="48" dur="1000" fill="hold"/>
                                        <p:tgtEl>
                                          <p:spTgt spid="7">
                                            <p:txEl>
                                              <p:pRg st="0" end="0"/>
                                            </p:txEl>
                                          </p:spTgt>
                                        </p:tgtEl>
                                        <p:attrNameLst>
                                          <p:attrName>ppt_w</p:attrName>
                                        </p:attrNameLst>
                                      </p:cBhvr>
                                      <p:tavLst>
                                        <p:tav tm="0">
                                          <p:val>
                                            <p:strVal val="#ppt_w*0.70"/>
                                          </p:val>
                                        </p:tav>
                                        <p:tav tm="100000">
                                          <p:val>
                                            <p:strVal val="#ppt_w"/>
                                          </p:val>
                                        </p:tav>
                                      </p:tavLst>
                                    </p:anim>
                                    <p:anim calcmode="lin" valueType="num">
                                      <p:cBhvr>
                                        <p:cTn id="49" dur="1000" fill="hold"/>
                                        <p:tgtEl>
                                          <p:spTgt spid="7">
                                            <p:txEl>
                                              <p:pRg st="0" end="0"/>
                                            </p:txEl>
                                          </p:spTgt>
                                        </p:tgtEl>
                                        <p:attrNameLst>
                                          <p:attrName>ppt_h</p:attrName>
                                        </p:attrNameLst>
                                      </p:cBhvr>
                                      <p:tavLst>
                                        <p:tav tm="0">
                                          <p:val>
                                            <p:strVal val="#ppt_h"/>
                                          </p:val>
                                        </p:tav>
                                        <p:tav tm="100000">
                                          <p:val>
                                            <p:strVal val="#ppt_h"/>
                                          </p:val>
                                        </p:tav>
                                      </p:tavLst>
                                    </p:anim>
                                    <p:animEffect transition="in" filter="fade">
                                      <p:cBhvr>
                                        <p:cTn id="50" dur="1000"/>
                                        <p:tgtEl>
                                          <p:spTgt spid="7">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55" presetClass="entr" presetSubtype="0" fill="hold" nodeType="click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anim calcmode="lin" valueType="num">
                                      <p:cBhvr>
                                        <p:cTn id="55" dur="1000" fill="hold"/>
                                        <p:tgtEl>
                                          <p:spTgt spid="7">
                                            <p:txEl>
                                              <p:pRg st="2" end="2"/>
                                            </p:txEl>
                                          </p:spTgt>
                                        </p:tgtEl>
                                        <p:attrNameLst>
                                          <p:attrName>ppt_w</p:attrName>
                                        </p:attrNameLst>
                                      </p:cBhvr>
                                      <p:tavLst>
                                        <p:tav tm="0">
                                          <p:val>
                                            <p:strVal val="#ppt_w*0.70"/>
                                          </p:val>
                                        </p:tav>
                                        <p:tav tm="100000">
                                          <p:val>
                                            <p:strVal val="#ppt_w"/>
                                          </p:val>
                                        </p:tav>
                                      </p:tavLst>
                                    </p:anim>
                                    <p:anim calcmode="lin" valueType="num">
                                      <p:cBhvr>
                                        <p:cTn id="56" dur="1000" fill="hold"/>
                                        <p:tgtEl>
                                          <p:spTgt spid="7">
                                            <p:txEl>
                                              <p:pRg st="2" end="2"/>
                                            </p:txEl>
                                          </p:spTgt>
                                        </p:tgtEl>
                                        <p:attrNameLst>
                                          <p:attrName>ppt_h</p:attrName>
                                        </p:attrNameLst>
                                      </p:cBhvr>
                                      <p:tavLst>
                                        <p:tav tm="0">
                                          <p:val>
                                            <p:strVal val="#ppt_h"/>
                                          </p:val>
                                        </p:tav>
                                        <p:tav tm="100000">
                                          <p:val>
                                            <p:strVal val="#ppt_h"/>
                                          </p:val>
                                        </p:tav>
                                      </p:tavLst>
                                    </p:anim>
                                    <p:animEffect transition="in" filter="fade">
                                      <p:cBhvr>
                                        <p:cTn id="57" dur="1000"/>
                                        <p:tgtEl>
                                          <p:spTgt spid="7">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55" presetClass="entr" presetSubtype="0" fill="hold" nodeType="clickEffect">
                                  <p:stCondLst>
                                    <p:cond delay="0"/>
                                  </p:stCondLst>
                                  <p:childTnLst>
                                    <p:set>
                                      <p:cBhvr>
                                        <p:cTn id="61" dur="1" fill="hold">
                                          <p:stCondLst>
                                            <p:cond delay="0"/>
                                          </p:stCondLst>
                                        </p:cTn>
                                        <p:tgtEl>
                                          <p:spTgt spid="7">
                                            <p:txEl>
                                              <p:pRg st="4" end="4"/>
                                            </p:txEl>
                                          </p:spTgt>
                                        </p:tgtEl>
                                        <p:attrNameLst>
                                          <p:attrName>style.visibility</p:attrName>
                                        </p:attrNameLst>
                                      </p:cBhvr>
                                      <p:to>
                                        <p:strVal val="visible"/>
                                      </p:to>
                                    </p:set>
                                    <p:anim calcmode="lin" valueType="num">
                                      <p:cBhvr>
                                        <p:cTn id="62" dur="1000" fill="hold"/>
                                        <p:tgtEl>
                                          <p:spTgt spid="7">
                                            <p:txEl>
                                              <p:pRg st="4" end="4"/>
                                            </p:txEl>
                                          </p:spTgt>
                                        </p:tgtEl>
                                        <p:attrNameLst>
                                          <p:attrName>ppt_w</p:attrName>
                                        </p:attrNameLst>
                                      </p:cBhvr>
                                      <p:tavLst>
                                        <p:tav tm="0">
                                          <p:val>
                                            <p:strVal val="#ppt_w*0.70"/>
                                          </p:val>
                                        </p:tav>
                                        <p:tav tm="100000">
                                          <p:val>
                                            <p:strVal val="#ppt_w"/>
                                          </p:val>
                                        </p:tav>
                                      </p:tavLst>
                                    </p:anim>
                                    <p:anim calcmode="lin" valueType="num">
                                      <p:cBhvr>
                                        <p:cTn id="63" dur="1000" fill="hold"/>
                                        <p:tgtEl>
                                          <p:spTgt spid="7">
                                            <p:txEl>
                                              <p:pRg st="4" end="4"/>
                                            </p:txEl>
                                          </p:spTgt>
                                        </p:tgtEl>
                                        <p:attrNameLst>
                                          <p:attrName>ppt_h</p:attrName>
                                        </p:attrNameLst>
                                      </p:cBhvr>
                                      <p:tavLst>
                                        <p:tav tm="0">
                                          <p:val>
                                            <p:strVal val="#ppt_h"/>
                                          </p:val>
                                        </p:tav>
                                        <p:tav tm="100000">
                                          <p:val>
                                            <p:strVal val="#ppt_h"/>
                                          </p:val>
                                        </p:tav>
                                      </p:tavLst>
                                    </p:anim>
                                    <p:animEffect transition="in" filter="fade">
                                      <p:cBhvr>
                                        <p:cTn id="64" dur="1000"/>
                                        <p:tgtEl>
                                          <p:spTgt spid="7">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5" presetClass="entr" presetSubtype="0" fill="hold" nodeType="clickEffect">
                                  <p:stCondLst>
                                    <p:cond delay="0"/>
                                  </p:stCondLst>
                                  <p:childTnLst>
                                    <p:set>
                                      <p:cBhvr>
                                        <p:cTn id="68" dur="1" fill="hold">
                                          <p:stCondLst>
                                            <p:cond delay="0"/>
                                          </p:stCondLst>
                                        </p:cTn>
                                        <p:tgtEl>
                                          <p:spTgt spid="7">
                                            <p:txEl>
                                              <p:pRg st="6" end="6"/>
                                            </p:txEl>
                                          </p:spTgt>
                                        </p:tgtEl>
                                        <p:attrNameLst>
                                          <p:attrName>style.visibility</p:attrName>
                                        </p:attrNameLst>
                                      </p:cBhvr>
                                      <p:to>
                                        <p:strVal val="visible"/>
                                      </p:to>
                                    </p:set>
                                    <p:anim calcmode="lin" valueType="num">
                                      <p:cBhvr>
                                        <p:cTn id="69" dur="1000" fill="hold"/>
                                        <p:tgtEl>
                                          <p:spTgt spid="7">
                                            <p:txEl>
                                              <p:pRg st="6" end="6"/>
                                            </p:txEl>
                                          </p:spTgt>
                                        </p:tgtEl>
                                        <p:attrNameLst>
                                          <p:attrName>ppt_w</p:attrName>
                                        </p:attrNameLst>
                                      </p:cBhvr>
                                      <p:tavLst>
                                        <p:tav tm="0">
                                          <p:val>
                                            <p:strVal val="#ppt_w*0.70"/>
                                          </p:val>
                                        </p:tav>
                                        <p:tav tm="100000">
                                          <p:val>
                                            <p:strVal val="#ppt_w"/>
                                          </p:val>
                                        </p:tav>
                                      </p:tavLst>
                                    </p:anim>
                                    <p:anim calcmode="lin" valueType="num">
                                      <p:cBhvr>
                                        <p:cTn id="70" dur="1000" fill="hold"/>
                                        <p:tgtEl>
                                          <p:spTgt spid="7">
                                            <p:txEl>
                                              <p:pRg st="6" end="6"/>
                                            </p:txEl>
                                          </p:spTgt>
                                        </p:tgtEl>
                                        <p:attrNameLst>
                                          <p:attrName>ppt_h</p:attrName>
                                        </p:attrNameLst>
                                      </p:cBhvr>
                                      <p:tavLst>
                                        <p:tav tm="0">
                                          <p:val>
                                            <p:strVal val="#ppt_h"/>
                                          </p:val>
                                        </p:tav>
                                        <p:tav tm="100000">
                                          <p:val>
                                            <p:strVal val="#ppt_h"/>
                                          </p:val>
                                        </p:tav>
                                      </p:tavLst>
                                    </p:anim>
                                    <p:animEffect transition="in" filter="fade">
                                      <p:cBhvr>
                                        <p:cTn id="71" dur="10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4"/>
          <p:cNvPicPr>
            <a:picLocks noChangeAspect="1" noChangeArrowheads="1"/>
          </p:cNvPicPr>
          <p:nvPr/>
        </p:nvPicPr>
        <p:blipFill>
          <a:blip r:embed="rId3">
            <a:clrChange>
              <a:clrFrom>
                <a:srgbClr val="C0C0C0"/>
              </a:clrFrom>
              <a:clrTo>
                <a:srgbClr val="C0C0C0">
                  <a:alpha val="0"/>
                </a:srgbClr>
              </a:clrTo>
            </a:clrChange>
          </a:blip>
          <a:srcRect/>
          <a:stretch>
            <a:fillRect/>
          </a:stretch>
        </p:blipFill>
        <p:spPr bwMode="auto">
          <a:xfrm>
            <a:off x="533400" y="1371600"/>
            <a:ext cx="5640388" cy="4525963"/>
          </a:xfrm>
          <a:prstGeom prst="rect">
            <a:avLst/>
          </a:prstGeom>
          <a:noFill/>
          <a:ln w="12700" algn="ctr">
            <a:noFill/>
            <a:miter lim="800000"/>
            <a:headEnd/>
            <a:tailEnd/>
          </a:ln>
        </p:spPr>
      </p:pic>
      <p:sp>
        <p:nvSpPr>
          <p:cNvPr id="18434" name="Line 10"/>
          <p:cNvSpPr>
            <a:spLocks noChangeShapeType="1"/>
          </p:cNvSpPr>
          <p:nvPr/>
        </p:nvSpPr>
        <p:spPr bwMode="auto">
          <a:xfrm flipH="1">
            <a:off x="5257800" y="4267200"/>
            <a:ext cx="1524000" cy="685800"/>
          </a:xfrm>
          <a:prstGeom prst="line">
            <a:avLst/>
          </a:prstGeom>
          <a:noFill/>
          <a:ln w="19050">
            <a:solidFill>
              <a:srgbClr val="C00000"/>
            </a:solidFill>
            <a:prstDash val="sysDot"/>
            <a:round/>
            <a:headEnd/>
            <a:tailEnd type="triangle" w="med" len="med"/>
          </a:ln>
        </p:spPr>
        <p:txBody>
          <a:bodyPr anchor="ctr"/>
          <a:lstStyle/>
          <a:p>
            <a:endParaRPr lang="fr-FR"/>
          </a:p>
        </p:txBody>
      </p:sp>
      <p:sp>
        <p:nvSpPr>
          <p:cNvPr id="18435" name="ZoneTexte 8"/>
          <p:cNvSpPr txBox="1">
            <a:spLocks noChangeArrowheads="1"/>
          </p:cNvSpPr>
          <p:nvPr/>
        </p:nvSpPr>
        <p:spPr bwMode="auto">
          <a:xfrm>
            <a:off x="6781800" y="3886200"/>
            <a:ext cx="1236663" cy="369888"/>
          </a:xfrm>
          <a:prstGeom prst="rect">
            <a:avLst/>
          </a:prstGeom>
          <a:noFill/>
          <a:ln w="19050">
            <a:solidFill>
              <a:srgbClr val="C00000"/>
            </a:solidFill>
            <a:prstDash val="sysDot"/>
            <a:miter lim="800000"/>
            <a:headEnd/>
            <a:tailEnd/>
          </a:ln>
        </p:spPr>
        <p:txBody>
          <a:bodyPr wrap="none">
            <a:spAutoFit/>
          </a:bodyPr>
          <a:lstStyle/>
          <a:p>
            <a:r>
              <a:rPr lang="fr-FR"/>
              <a:t>Cell probe</a:t>
            </a:r>
          </a:p>
        </p:txBody>
      </p:sp>
      <p:sp>
        <p:nvSpPr>
          <p:cNvPr id="18436" name="Line 10"/>
          <p:cNvSpPr>
            <a:spLocks noChangeShapeType="1"/>
          </p:cNvSpPr>
          <p:nvPr/>
        </p:nvSpPr>
        <p:spPr bwMode="auto">
          <a:xfrm flipH="1">
            <a:off x="4953000" y="2362200"/>
            <a:ext cx="1828800" cy="609600"/>
          </a:xfrm>
          <a:prstGeom prst="line">
            <a:avLst/>
          </a:prstGeom>
          <a:noFill/>
          <a:ln w="19050">
            <a:solidFill>
              <a:srgbClr val="C00000"/>
            </a:solidFill>
            <a:prstDash val="sysDot"/>
            <a:round/>
            <a:headEnd/>
            <a:tailEnd type="triangle" w="med" len="med"/>
          </a:ln>
        </p:spPr>
        <p:txBody>
          <a:bodyPr anchor="ctr"/>
          <a:lstStyle/>
          <a:p>
            <a:endParaRPr lang="fr-FR"/>
          </a:p>
        </p:txBody>
      </p:sp>
      <p:sp>
        <p:nvSpPr>
          <p:cNvPr id="18437" name="ZoneTexte 10"/>
          <p:cNvSpPr txBox="1">
            <a:spLocks noChangeArrowheads="1"/>
          </p:cNvSpPr>
          <p:nvPr/>
        </p:nvSpPr>
        <p:spPr bwMode="auto">
          <a:xfrm>
            <a:off x="6781800" y="1676400"/>
            <a:ext cx="1236663" cy="646113"/>
          </a:xfrm>
          <a:prstGeom prst="rect">
            <a:avLst/>
          </a:prstGeom>
          <a:noFill/>
          <a:ln w="19050">
            <a:solidFill>
              <a:srgbClr val="C00000"/>
            </a:solidFill>
            <a:prstDash val="sysDot"/>
            <a:miter lim="800000"/>
            <a:headEnd/>
            <a:tailEnd/>
          </a:ln>
        </p:spPr>
        <p:txBody>
          <a:bodyPr>
            <a:spAutoFit/>
          </a:bodyPr>
          <a:lstStyle/>
          <a:p>
            <a:r>
              <a:rPr lang="fr-FR"/>
              <a:t>Well probe</a:t>
            </a:r>
          </a:p>
        </p:txBody>
      </p:sp>
      <p:sp>
        <p:nvSpPr>
          <p:cNvPr id="18438" name="Titre 1"/>
          <p:cNvSpPr txBox="1">
            <a:spLocks/>
          </p:cNvSpPr>
          <p:nvPr/>
        </p:nvSpPr>
        <p:spPr bwMode="auto">
          <a:xfrm>
            <a:off x="457200" y="274638"/>
            <a:ext cx="8305800" cy="868362"/>
          </a:xfrm>
          <a:prstGeom prst="rect">
            <a:avLst/>
          </a:prstGeom>
          <a:noFill/>
          <a:ln w="9525">
            <a:noFill/>
            <a:miter lim="800000"/>
            <a:headEnd/>
            <a:tailEnd/>
          </a:ln>
        </p:spPr>
        <p:txBody>
          <a:bodyPr/>
          <a:lstStyle/>
          <a:p>
            <a:pPr defTabSz="457200"/>
            <a:r>
              <a:rPr lang="en-GB" sz="2800" b="1"/>
              <a:t>Visualization of saturations and wells</a:t>
            </a:r>
            <a:endParaRPr lang="en-US" sz="2800" b="1"/>
          </a:p>
        </p:txBody>
      </p:sp>
      <p:sp>
        <p:nvSpPr>
          <p:cNvPr id="18439" name="Rectangle 10"/>
          <p:cNvSpPr>
            <a:spLocks noChangeArrowheads="1"/>
          </p:cNvSpPr>
          <p:nvPr/>
        </p:nvSpPr>
        <p:spPr bwMode="auto">
          <a:xfrm>
            <a:off x="6400800" y="4724400"/>
            <a:ext cx="2209800" cy="1200150"/>
          </a:xfrm>
          <a:prstGeom prst="rect">
            <a:avLst/>
          </a:prstGeom>
          <a:noFill/>
          <a:ln w="9525">
            <a:noFill/>
            <a:miter lim="800000"/>
            <a:headEnd/>
            <a:tailEnd/>
          </a:ln>
        </p:spPr>
        <p:txBody>
          <a:bodyPr>
            <a:spAutoFit/>
          </a:bodyPr>
          <a:lstStyle/>
          <a:p>
            <a:pPr>
              <a:spcBef>
                <a:spcPct val="100000"/>
              </a:spcBef>
            </a:pPr>
            <a:r>
              <a:rPr lang="en-US" i="1"/>
              <a:t>Detailed structural description, wells and saturation evolution</a:t>
            </a:r>
          </a:p>
        </p:txBody>
      </p:sp>
      <p:sp>
        <p:nvSpPr>
          <p:cNvPr id="18440"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D058CB81-A632-4DD2-974F-1606A1BA8BE4}" type="slidenum">
              <a:rPr lang="en-US" sz="1200" b="1">
                <a:solidFill>
                  <a:srgbClr val="000000"/>
                </a:solidFill>
                <a:latin typeface="Calibri" pitchFamily="34" charset="0"/>
              </a:rPr>
              <a:pPr algn="r"/>
              <a:t>5</a:t>
            </a:fld>
            <a:endParaRPr lang="en-US" sz="1200" b="1">
              <a:solidFill>
                <a:srgbClr val="000000"/>
              </a:solidFill>
              <a:latin typeface="Calibri" pitchFamily="34"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3"/>
          <p:cNvPicPr>
            <a:picLocks noGrp="1" noChangeAspect="1" noChangeArrowheads="1"/>
          </p:cNvPicPr>
          <p:nvPr>
            <p:ph idx="4294967295"/>
          </p:nvPr>
        </p:nvPicPr>
        <p:blipFill>
          <a:blip r:embed="rId3">
            <a:clrChange>
              <a:clrFrom>
                <a:srgbClr val="000000"/>
              </a:clrFrom>
              <a:clrTo>
                <a:srgbClr val="000000">
                  <a:alpha val="0"/>
                </a:srgbClr>
              </a:clrTo>
            </a:clrChange>
          </a:blip>
          <a:srcRect l="9438" t="12492" r="12009" b="14211"/>
          <a:stretch>
            <a:fillRect/>
          </a:stretch>
        </p:blipFill>
        <p:spPr bwMode="auto">
          <a:xfrm>
            <a:off x="1266825" y="1371600"/>
            <a:ext cx="7018338" cy="4800600"/>
          </a:xfrm>
          <a:prstGeom prst="rect">
            <a:avLst/>
          </a:prstGeom>
          <a:noFill/>
          <a:ln>
            <a:miter lim="800000"/>
            <a:headEnd/>
            <a:tailEnd/>
          </a:ln>
        </p:spPr>
      </p:pic>
      <p:grpSp>
        <p:nvGrpSpPr>
          <p:cNvPr id="20482" name="Group 16"/>
          <p:cNvGrpSpPr>
            <a:grpSpLocks/>
          </p:cNvGrpSpPr>
          <p:nvPr/>
        </p:nvGrpSpPr>
        <p:grpSpPr bwMode="auto">
          <a:xfrm>
            <a:off x="685800" y="5029200"/>
            <a:ext cx="3838575" cy="1131888"/>
            <a:chOff x="107" y="2966"/>
            <a:chExt cx="2513" cy="741"/>
          </a:xfrm>
        </p:grpSpPr>
        <p:sp>
          <p:nvSpPr>
            <p:cNvPr id="20496" name="Text Box 9"/>
            <p:cNvSpPr txBox="1">
              <a:spLocks noChangeArrowheads="1"/>
            </p:cNvSpPr>
            <p:nvPr/>
          </p:nvSpPr>
          <p:spPr bwMode="auto">
            <a:xfrm>
              <a:off x="107" y="3465"/>
              <a:ext cx="2513" cy="242"/>
            </a:xfrm>
            <a:prstGeom prst="rect">
              <a:avLst/>
            </a:prstGeom>
            <a:noFill/>
            <a:ln w="12700" algn="ctr">
              <a:noFill/>
              <a:miter lim="800000"/>
              <a:headEnd/>
              <a:tailEnd/>
            </a:ln>
          </p:spPr>
          <p:txBody>
            <a:bodyPr wrap="none">
              <a:spAutoFit/>
            </a:bodyPr>
            <a:lstStyle/>
            <a:p>
              <a:r>
                <a:rPr lang="en-US" b="1">
                  <a:solidFill>
                    <a:srgbClr val="00B0F0"/>
                  </a:solidFill>
                </a:rPr>
                <a:t>4D Attribute associated to </a:t>
              </a:r>
              <a:r>
                <a:rPr lang="en-US" b="1">
                  <a:solidFill>
                    <a:srgbClr val="00B0F0"/>
                  </a:solidFill>
                  <a:latin typeface="Symbol" pitchFamily="18" charset="2"/>
                </a:rPr>
                <a:t>D</a:t>
              </a:r>
              <a:r>
                <a:rPr lang="en-US" b="1">
                  <a:solidFill>
                    <a:srgbClr val="00B0F0"/>
                  </a:solidFill>
                </a:rPr>
                <a:t>SG&gt;0</a:t>
              </a:r>
            </a:p>
          </p:txBody>
        </p:sp>
        <p:sp>
          <p:nvSpPr>
            <p:cNvPr id="20497" name="Line 10"/>
            <p:cNvSpPr>
              <a:spLocks noChangeShapeType="1"/>
            </p:cNvSpPr>
            <p:nvPr/>
          </p:nvSpPr>
          <p:spPr bwMode="auto">
            <a:xfrm flipV="1">
              <a:off x="1953" y="2966"/>
              <a:ext cx="449" cy="499"/>
            </a:xfrm>
            <a:prstGeom prst="line">
              <a:avLst/>
            </a:prstGeom>
            <a:noFill/>
            <a:ln w="38100">
              <a:solidFill>
                <a:schemeClr val="bg1"/>
              </a:solidFill>
              <a:round/>
              <a:headEnd/>
              <a:tailEnd type="triangle" w="med" len="med"/>
            </a:ln>
          </p:spPr>
          <p:txBody>
            <a:bodyPr anchor="ctr"/>
            <a:lstStyle/>
            <a:p>
              <a:endParaRPr lang="fr-FR"/>
            </a:p>
          </p:txBody>
        </p:sp>
      </p:grpSp>
      <p:grpSp>
        <p:nvGrpSpPr>
          <p:cNvPr id="20483" name="Group 17"/>
          <p:cNvGrpSpPr>
            <a:grpSpLocks/>
          </p:cNvGrpSpPr>
          <p:nvPr/>
        </p:nvGrpSpPr>
        <p:grpSpPr bwMode="auto">
          <a:xfrm>
            <a:off x="5343525" y="1957388"/>
            <a:ext cx="2927350" cy="4214812"/>
            <a:chOff x="3072" y="1031"/>
            <a:chExt cx="1917" cy="2760"/>
          </a:xfrm>
        </p:grpSpPr>
        <p:sp>
          <p:nvSpPr>
            <p:cNvPr id="20493" name="Text Box 6"/>
            <p:cNvSpPr txBox="1">
              <a:spLocks noChangeArrowheads="1"/>
            </p:cNvSpPr>
            <p:nvPr/>
          </p:nvSpPr>
          <p:spPr bwMode="auto">
            <a:xfrm>
              <a:off x="3072" y="3408"/>
              <a:ext cx="1917" cy="383"/>
            </a:xfrm>
            <a:prstGeom prst="rect">
              <a:avLst/>
            </a:prstGeom>
            <a:noFill/>
            <a:ln w="12700" algn="ctr">
              <a:noFill/>
              <a:miter lim="800000"/>
              <a:headEnd/>
              <a:tailEnd/>
            </a:ln>
          </p:spPr>
          <p:txBody>
            <a:bodyPr wrap="none">
              <a:spAutoFit/>
            </a:bodyPr>
            <a:lstStyle/>
            <a:p>
              <a:r>
                <a:rPr lang="en-US" sz="1600" b="1">
                  <a:solidFill>
                    <a:srgbClr val="00B0F0"/>
                  </a:solidFill>
                </a:rPr>
                <a:t>Grid skeleton for cells with </a:t>
              </a:r>
            </a:p>
            <a:p>
              <a:r>
                <a:rPr lang="en-US" sz="1600" b="1">
                  <a:solidFill>
                    <a:srgbClr val="00B0F0"/>
                  </a:solidFill>
                  <a:latin typeface="Symbol" pitchFamily="18" charset="2"/>
                </a:rPr>
                <a:t>D</a:t>
              </a:r>
              <a:r>
                <a:rPr lang="en-US" sz="1600" b="1">
                  <a:solidFill>
                    <a:srgbClr val="00B0F0"/>
                  </a:solidFill>
                </a:rPr>
                <a:t>SGAS &gt;0.03 at 4D time </a:t>
              </a:r>
              <a:r>
                <a:rPr lang="fr-FR" sz="1600" b="1">
                  <a:solidFill>
                    <a:srgbClr val="00B0F0"/>
                  </a:solidFill>
                </a:rPr>
                <a:t>T</a:t>
              </a:r>
            </a:p>
          </p:txBody>
        </p:sp>
        <p:sp>
          <p:nvSpPr>
            <p:cNvPr id="20494" name="Line 11"/>
            <p:cNvSpPr>
              <a:spLocks noChangeShapeType="1"/>
            </p:cNvSpPr>
            <p:nvPr/>
          </p:nvSpPr>
          <p:spPr bwMode="auto">
            <a:xfrm flipH="1" flipV="1">
              <a:off x="3145" y="2123"/>
              <a:ext cx="619" cy="1269"/>
            </a:xfrm>
            <a:prstGeom prst="line">
              <a:avLst/>
            </a:prstGeom>
            <a:noFill/>
            <a:ln w="28575">
              <a:solidFill>
                <a:srgbClr val="00B0F0"/>
              </a:solidFill>
              <a:round/>
              <a:headEnd/>
              <a:tailEnd type="triangle" w="med" len="med"/>
            </a:ln>
          </p:spPr>
          <p:txBody>
            <a:bodyPr anchor="ctr"/>
            <a:lstStyle/>
            <a:p>
              <a:endParaRPr lang="fr-FR"/>
            </a:p>
          </p:txBody>
        </p:sp>
        <p:sp>
          <p:nvSpPr>
            <p:cNvPr id="20495" name="Line 12"/>
            <p:cNvSpPr>
              <a:spLocks noChangeShapeType="1"/>
            </p:cNvSpPr>
            <p:nvPr/>
          </p:nvSpPr>
          <p:spPr bwMode="auto">
            <a:xfrm flipH="1" flipV="1">
              <a:off x="4423" y="1031"/>
              <a:ext cx="90" cy="2361"/>
            </a:xfrm>
            <a:prstGeom prst="line">
              <a:avLst/>
            </a:prstGeom>
            <a:noFill/>
            <a:ln w="28575">
              <a:solidFill>
                <a:srgbClr val="00B0F0"/>
              </a:solidFill>
              <a:round/>
              <a:headEnd/>
              <a:tailEnd type="triangle" w="med" len="med"/>
            </a:ln>
          </p:spPr>
          <p:txBody>
            <a:bodyPr anchor="ctr"/>
            <a:lstStyle/>
            <a:p>
              <a:endParaRPr lang="fr-FR"/>
            </a:p>
          </p:txBody>
        </p:sp>
      </p:grpSp>
      <p:grpSp>
        <p:nvGrpSpPr>
          <p:cNvPr id="4" name="Group 18"/>
          <p:cNvGrpSpPr>
            <a:grpSpLocks/>
          </p:cNvGrpSpPr>
          <p:nvPr/>
        </p:nvGrpSpPr>
        <p:grpSpPr bwMode="auto">
          <a:xfrm>
            <a:off x="3124200" y="3810000"/>
            <a:ext cx="2057400" cy="1981200"/>
            <a:chOff x="1925" y="2237"/>
            <a:chExt cx="1347" cy="1598"/>
          </a:xfrm>
        </p:grpSpPr>
        <p:sp>
          <p:nvSpPr>
            <p:cNvPr id="20491" name="Oval 4"/>
            <p:cNvSpPr>
              <a:spLocks noChangeArrowheads="1"/>
            </p:cNvSpPr>
            <p:nvPr/>
          </p:nvSpPr>
          <p:spPr bwMode="auto">
            <a:xfrm>
              <a:off x="2773" y="2237"/>
              <a:ext cx="499" cy="553"/>
            </a:xfrm>
            <a:prstGeom prst="ellipse">
              <a:avLst/>
            </a:prstGeom>
            <a:noFill/>
            <a:ln w="38100" algn="ctr">
              <a:solidFill>
                <a:srgbClr val="00B0F0"/>
              </a:solidFill>
              <a:round/>
              <a:headEnd/>
              <a:tailEnd/>
            </a:ln>
          </p:spPr>
          <p:txBody>
            <a:bodyPr wrap="none" anchor="ctr"/>
            <a:lstStyle/>
            <a:p>
              <a:endParaRPr lang="en-GB">
                <a:solidFill>
                  <a:schemeClr val="bg1"/>
                </a:solidFill>
              </a:endParaRPr>
            </a:p>
          </p:txBody>
        </p:sp>
        <p:sp>
          <p:nvSpPr>
            <p:cNvPr id="20492" name="Line 5"/>
            <p:cNvSpPr>
              <a:spLocks noChangeShapeType="1"/>
            </p:cNvSpPr>
            <p:nvPr/>
          </p:nvSpPr>
          <p:spPr bwMode="auto">
            <a:xfrm flipV="1">
              <a:off x="1925" y="2606"/>
              <a:ext cx="848" cy="1229"/>
            </a:xfrm>
            <a:prstGeom prst="line">
              <a:avLst/>
            </a:prstGeom>
            <a:noFill/>
            <a:ln w="38100">
              <a:solidFill>
                <a:srgbClr val="00B0F0"/>
              </a:solidFill>
              <a:round/>
              <a:headEnd/>
              <a:tailEnd type="triangle" w="med" len="med"/>
            </a:ln>
          </p:spPr>
          <p:txBody>
            <a:bodyPr anchor="ctr"/>
            <a:lstStyle/>
            <a:p>
              <a:endParaRPr lang="fr-FR"/>
            </a:p>
          </p:txBody>
        </p:sp>
      </p:grpSp>
      <p:grpSp>
        <p:nvGrpSpPr>
          <p:cNvPr id="20485" name="Group 15"/>
          <p:cNvGrpSpPr>
            <a:grpSpLocks/>
          </p:cNvGrpSpPr>
          <p:nvPr/>
        </p:nvGrpSpPr>
        <p:grpSpPr bwMode="auto">
          <a:xfrm>
            <a:off x="990600" y="1016000"/>
            <a:ext cx="4011613" cy="965200"/>
            <a:chOff x="402" y="582"/>
            <a:chExt cx="2527" cy="608"/>
          </a:xfrm>
        </p:grpSpPr>
        <p:sp>
          <p:nvSpPr>
            <p:cNvPr id="20488" name="Text Box 7"/>
            <p:cNvSpPr txBox="1">
              <a:spLocks noChangeArrowheads="1"/>
            </p:cNvSpPr>
            <p:nvPr/>
          </p:nvSpPr>
          <p:spPr bwMode="auto">
            <a:xfrm>
              <a:off x="2324" y="809"/>
              <a:ext cx="605" cy="194"/>
            </a:xfrm>
            <a:prstGeom prst="rect">
              <a:avLst/>
            </a:prstGeom>
            <a:noFill/>
            <a:ln w="12700" algn="ctr">
              <a:noFill/>
              <a:miter lim="800000"/>
              <a:headEnd/>
              <a:tailEnd/>
            </a:ln>
          </p:spPr>
          <p:txBody>
            <a:bodyPr wrap="none">
              <a:spAutoFit/>
            </a:bodyPr>
            <a:lstStyle/>
            <a:p>
              <a:r>
                <a:rPr lang="en-US" sz="1400" b="1">
                  <a:solidFill>
                    <a:srgbClr val="C00000"/>
                  </a:solidFill>
                </a:rPr>
                <a:t>producer</a:t>
              </a:r>
            </a:p>
          </p:txBody>
        </p:sp>
        <p:sp>
          <p:nvSpPr>
            <p:cNvPr id="20489" name="Text Box 8"/>
            <p:cNvSpPr txBox="1">
              <a:spLocks noChangeArrowheads="1"/>
            </p:cNvSpPr>
            <p:nvPr/>
          </p:nvSpPr>
          <p:spPr bwMode="auto">
            <a:xfrm>
              <a:off x="402" y="996"/>
              <a:ext cx="864" cy="194"/>
            </a:xfrm>
            <a:prstGeom prst="rect">
              <a:avLst/>
            </a:prstGeom>
            <a:noFill/>
            <a:ln w="12700" algn="ctr">
              <a:noFill/>
              <a:miter lim="800000"/>
              <a:headEnd/>
              <a:tailEnd/>
            </a:ln>
          </p:spPr>
          <p:txBody>
            <a:bodyPr wrap="none">
              <a:spAutoFit/>
            </a:bodyPr>
            <a:lstStyle/>
            <a:p>
              <a:r>
                <a:rPr lang="en-US" sz="1400" b="1">
                  <a:solidFill>
                    <a:srgbClr val="7030A0"/>
                  </a:solidFill>
                </a:rPr>
                <a:t>Water injector</a:t>
              </a:r>
            </a:p>
          </p:txBody>
        </p:sp>
        <p:sp>
          <p:nvSpPr>
            <p:cNvPr id="20490" name="Text Box 14"/>
            <p:cNvSpPr txBox="1">
              <a:spLocks noChangeArrowheads="1"/>
            </p:cNvSpPr>
            <p:nvPr/>
          </p:nvSpPr>
          <p:spPr bwMode="auto">
            <a:xfrm>
              <a:off x="1468" y="582"/>
              <a:ext cx="116" cy="233"/>
            </a:xfrm>
            <a:prstGeom prst="rect">
              <a:avLst/>
            </a:prstGeom>
            <a:noFill/>
            <a:ln w="12700" algn="ctr">
              <a:noFill/>
              <a:miter lim="800000"/>
              <a:headEnd/>
              <a:tailEnd/>
            </a:ln>
          </p:spPr>
          <p:txBody>
            <a:bodyPr wrap="none">
              <a:spAutoFit/>
            </a:bodyPr>
            <a:lstStyle/>
            <a:p>
              <a:endParaRPr lang="en-GB">
                <a:solidFill>
                  <a:schemeClr val="bg1"/>
                </a:solidFill>
              </a:endParaRPr>
            </a:p>
          </p:txBody>
        </p:sp>
      </p:grpSp>
      <p:sp>
        <p:nvSpPr>
          <p:cNvPr id="20486" name="Titre 1"/>
          <p:cNvSpPr txBox="1">
            <a:spLocks/>
          </p:cNvSpPr>
          <p:nvPr/>
        </p:nvSpPr>
        <p:spPr bwMode="auto">
          <a:xfrm>
            <a:off x="457200" y="274638"/>
            <a:ext cx="8534400" cy="1554162"/>
          </a:xfrm>
          <a:prstGeom prst="rect">
            <a:avLst/>
          </a:prstGeom>
          <a:noFill/>
          <a:ln w="9525">
            <a:noFill/>
            <a:miter lim="800000"/>
            <a:headEnd/>
            <a:tailEnd/>
          </a:ln>
        </p:spPr>
        <p:txBody>
          <a:bodyPr/>
          <a:lstStyle/>
          <a:p>
            <a:pPr defTabSz="457200"/>
            <a:r>
              <a:rPr lang="en-US" sz="2400" b="1"/>
              <a:t>Integrated visualization example 1: mismatch between  </a:t>
            </a:r>
          </a:p>
          <a:p>
            <a:pPr defTabSz="457200"/>
            <a:r>
              <a:rPr lang="en-US" sz="2400" b="1"/>
              <a:t>completion data and model representation</a:t>
            </a:r>
          </a:p>
        </p:txBody>
      </p:sp>
      <p:sp>
        <p:nvSpPr>
          <p:cNvPr id="20487"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1D06E2F9-C3B4-4F98-833E-75550BEC9C6D}" type="slidenum">
              <a:rPr lang="en-US" sz="1200" b="1">
                <a:solidFill>
                  <a:srgbClr val="000000"/>
                </a:solidFill>
                <a:latin typeface="Calibri" pitchFamily="34" charset="0"/>
              </a:rPr>
              <a:pPr algn="r"/>
              <a:t>6</a:t>
            </a:fld>
            <a:endParaRPr lang="en-US" sz="1200" b="1">
              <a:solidFill>
                <a:srgbClr val="000000"/>
              </a:solidFill>
              <a:latin typeface="Calibri"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2"/>
          <p:cNvPicPr>
            <a:picLocks noChangeAspect="1" noChangeArrowheads="1"/>
          </p:cNvPicPr>
          <p:nvPr/>
        </p:nvPicPr>
        <p:blipFill>
          <a:blip r:embed="rId3">
            <a:clrChange>
              <a:clrFrom>
                <a:srgbClr val="303030"/>
              </a:clrFrom>
              <a:clrTo>
                <a:srgbClr val="303030">
                  <a:alpha val="0"/>
                </a:srgbClr>
              </a:clrTo>
            </a:clrChange>
          </a:blip>
          <a:srcRect l="832" t="15524" r="11067" b="8293"/>
          <a:stretch>
            <a:fillRect/>
          </a:stretch>
        </p:blipFill>
        <p:spPr bwMode="auto">
          <a:xfrm>
            <a:off x="685800" y="1295400"/>
            <a:ext cx="8077200" cy="5121275"/>
          </a:xfrm>
          <a:prstGeom prst="rect">
            <a:avLst/>
          </a:prstGeom>
          <a:noFill/>
          <a:ln w="12700" algn="ctr">
            <a:noFill/>
            <a:miter lim="800000"/>
            <a:headEnd/>
            <a:tailEnd/>
          </a:ln>
        </p:spPr>
      </p:pic>
      <p:grpSp>
        <p:nvGrpSpPr>
          <p:cNvPr id="22530" name="Group 3"/>
          <p:cNvGrpSpPr>
            <a:grpSpLocks/>
          </p:cNvGrpSpPr>
          <p:nvPr/>
        </p:nvGrpSpPr>
        <p:grpSpPr bwMode="auto">
          <a:xfrm>
            <a:off x="5368925" y="838200"/>
            <a:ext cx="2479675" cy="2065338"/>
            <a:chOff x="3204" y="238"/>
            <a:chExt cx="1562" cy="1301"/>
          </a:xfrm>
        </p:grpSpPr>
        <p:sp>
          <p:nvSpPr>
            <p:cNvPr id="22554" name="Line 4"/>
            <p:cNvSpPr>
              <a:spLocks noChangeShapeType="1"/>
            </p:cNvSpPr>
            <p:nvPr/>
          </p:nvSpPr>
          <p:spPr bwMode="auto">
            <a:xfrm>
              <a:off x="3204" y="531"/>
              <a:ext cx="148" cy="1008"/>
            </a:xfrm>
            <a:prstGeom prst="line">
              <a:avLst/>
            </a:prstGeom>
            <a:noFill/>
            <a:ln w="63500">
              <a:solidFill>
                <a:schemeClr val="bg1"/>
              </a:solidFill>
              <a:round/>
              <a:headEnd/>
              <a:tailEnd/>
            </a:ln>
          </p:spPr>
          <p:txBody>
            <a:bodyPr anchor="ctr"/>
            <a:lstStyle/>
            <a:p>
              <a:endParaRPr lang="fr-FR"/>
            </a:p>
          </p:txBody>
        </p:sp>
        <p:sp>
          <p:nvSpPr>
            <p:cNvPr id="22555" name="Text Box 5"/>
            <p:cNvSpPr txBox="1">
              <a:spLocks noChangeArrowheads="1"/>
            </p:cNvSpPr>
            <p:nvPr/>
          </p:nvSpPr>
          <p:spPr bwMode="auto">
            <a:xfrm>
              <a:off x="3374" y="238"/>
              <a:ext cx="1392" cy="523"/>
            </a:xfrm>
            <a:prstGeom prst="rect">
              <a:avLst/>
            </a:prstGeom>
            <a:solidFill>
              <a:schemeClr val="bg1"/>
            </a:solidFill>
            <a:ln w="12700" algn="ctr">
              <a:noFill/>
              <a:miter lim="800000"/>
              <a:headEnd/>
              <a:tailEnd/>
            </a:ln>
          </p:spPr>
          <p:txBody>
            <a:bodyPr lIns="0" tIns="0" rIns="0" bIns="0">
              <a:spAutoFit/>
            </a:bodyPr>
            <a:lstStyle/>
            <a:p>
              <a:r>
                <a:rPr lang="en-GB"/>
                <a:t> </a:t>
              </a:r>
            </a:p>
            <a:p>
              <a:r>
                <a:rPr lang="en-GB"/>
                <a:t>  projected trajectory</a:t>
              </a:r>
            </a:p>
            <a:p>
              <a:endParaRPr lang="en-GB"/>
            </a:p>
          </p:txBody>
        </p:sp>
      </p:grpSp>
      <p:grpSp>
        <p:nvGrpSpPr>
          <p:cNvPr id="22531" name="Group 8"/>
          <p:cNvGrpSpPr>
            <a:grpSpLocks/>
          </p:cNvGrpSpPr>
          <p:nvPr/>
        </p:nvGrpSpPr>
        <p:grpSpPr bwMode="auto">
          <a:xfrm>
            <a:off x="5562600" y="3810000"/>
            <a:ext cx="3108325" cy="1560513"/>
            <a:chOff x="3326" y="2110"/>
            <a:chExt cx="1958" cy="983"/>
          </a:xfrm>
        </p:grpSpPr>
        <p:sp>
          <p:nvSpPr>
            <p:cNvPr id="5145" name="Line 9"/>
            <p:cNvSpPr>
              <a:spLocks noChangeShapeType="1"/>
            </p:cNvSpPr>
            <p:nvPr/>
          </p:nvSpPr>
          <p:spPr bwMode="auto">
            <a:xfrm flipH="1" flipV="1">
              <a:off x="3326" y="2110"/>
              <a:ext cx="785" cy="538"/>
            </a:xfrm>
            <a:prstGeom prst="line">
              <a:avLst/>
            </a:prstGeom>
            <a:noFill/>
            <a:ln w="76200">
              <a:solidFill>
                <a:srgbClr val="C00000"/>
              </a:solidFill>
              <a:round/>
              <a:headEnd/>
              <a:tailEnd type="triangle" w="med" len="med"/>
            </a:ln>
            <a:effectLst>
              <a:outerShdw blurRad="50800" dist="38100" algn="l" rotWithShape="0">
                <a:prstClr val="black">
                  <a:alpha val="40000"/>
                </a:prstClr>
              </a:outerShdw>
            </a:effectLst>
          </p:spPr>
          <p:txBody>
            <a:bodyPr anchor="ctr"/>
            <a:lstStyle/>
            <a:p>
              <a:pPr>
                <a:defRPr/>
              </a:pPr>
              <a:endParaRPr lang="fr-FR">
                <a:cs typeface="+mn-cs"/>
              </a:endParaRPr>
            </a:p>
          </p:txBody>
        </p:sp>
        <p:sp>
          <p:nvSpPr>
            <p:cNvPr id="22553" name="Text Box 10"/>
            <p:cNvSpPr txBox="1">
              <a:spLocks noChangeArrowheads="1"/>
            </p:cNvSpPr>
            <p:nvPr/>
          </p:nvSpPr>
          <p:spPr bwMode="auto">
            <a:xfrm>
              <a:off x="4142" y="2686"/>
              <a:ext cx="1142" cy="407"/>
            </a:xfrm>
            <a:prstGeom prst="rect">
              <a:avLst/>
            </a:prstGeom>
            <a:noFill/>
            <a:ln w="19050" algn="ctr">
              <a:solidFill>
                <a:srgbClr val="C00000"/>
              </a:solidFill>
              <a:prstDash val="sysDot"/>
              <a:miter lim="800000"/>
              <a:headEnd/>
              <a:tailEnd/>
            </a:ln>
          </p:spPr>
          <p:txBody>
            <a:bodyPr wrap="none">
              <a:spAutoFit/>
            </a:bodyPr>
            <a:lstStyle/>
            <a:p>
              <a:r>
                <a:rPr lang="en-GB"/>
                <a:t>4D seismic gas </a:t>
              </a:r>
            </a:p>
            <a:p>
              <a:r>
                <a:rPr lang="en-GB"/>
                <a:t>anomaly</a:t>
              </a:r>
            </a:p>
          </p:txBody>
        </p:sp>
      </p:grpSp>
      <p:sp>
        <p:nvSpPr>
          <p:cNvPr id="22532" name="Text Box 11"/>
          <p:cNvSpPr txBox="1">
            <a:spLocks noChangeArrowheads="1"/>
          </p:cNvSpPr>
          <p:nvPr/>
        </p:nvSpPr>
        <p:spPr bwMode="auto">
          <a:xfrm>
            <a:off x="609600" y="5867400"/>
            <a:ext cx="3249613" cy="369888"/>
          </a:xfrm>
          <a:prstGeom prst="rect">
            <a:avLst/>
          </a:prstGeom>
          <a:noFill/>
          <a:ln w="12700" algn="ctr">
            <a:noFill/>
            <a:miter lim="800000"/>
            <a:headEnd/>
            <a:tailEnd/>
          </a:ln>
        </p:spPr>
        <p:txBody>
          <a:bodyPr wrap="none">
            <a:spAutoFit/>
          </a:bodyPr>
          <a:lstStyle/>
          <a:p>
            <a:r>
              <a:rPr lang="en-GB"/>
              <a:t>3D reservoir model facies grid</a:t>
            </a:r>
          </a:p>
        </p:txBody>
      </p:sp>
      <p:grpSp>
        <p:nvGrpSpPr>
          <p:cNvPr id="22533" name="Group 12"/>
          <p:cNvGrpSpPr>
            <a:grpSpLocks/>
          </p:cNvGrpSpPr>
          <p:nvPr/>
        </p:nvGrpSpPr>
        <p:grpSpPr bwMode="auto">
          <a:xfrm>
            <a:off x="539750" y="1371600"/>
            <a:ext cx="3570288" cy="2576513"/>
            <a:chOff x="162" y="574"/>
            <a:chExt cx="2249" cy="1623"/>
          </a:xfrm>
        </p:grpSpPr>
        <p:pic>
          <p:nvPicPr>
            <p:cNvPr id="22545" name="Picture 13"/>
            <p:cNvPicPr>
              <a:picLocks noChangeArrowheads="1"/>
            </p:cNvPicPr>
            <p:nvPr/>
          </p:nvPicPr>
          <p:blipFill>
            <a:blip r:embed="rId4"/>
            <a:srcRect r="10280"/>
            <a:stretch>
              <a:fillRect/>
            </a:stretch>
          </p:blipFill>
          <p:spPr bwMode="auto">
            <a:xfrm>
              <a:off x="206" y="910"/>
              <a:ext cx="1344" cy="1014"/>
            </a:xfrm>
            <a:prstGeom prst="rect">
              <a:avLst/>
            </a:prstGeom>
            <a:noFill/>
            <a:ln w="76200" algn="ctr">
              <a:solidFill>
                <a:schemeClr val="bg1"/>
              </a:solidFill>
              <a:miter lim="800000"/>
              <a:headEnd/>
              <a:tailEnd/>
            </a:ln>
          </p:spPr>
        </p:pic>
        <p:sp>
          <p:nvSpPr>
            <p:cNvPr id="22546" name="Text Box 14"/>
            <p:cNvSpPr txBox="1">
              <a:spLocks noChangeArrowheads="1"/>
            </p:cNvSpPr>
            <p:nvPr/>
          </p:nvSpPr>
          <p:spPr bwMode="auto">
            <a:xfrm>
              <a:off x="162" y="574"/>
              <a:ext cx="1344" cy="233"/>
            </a:xfrm>
            <a:prstGeom prst="rect">
              <a:avLst/>
            </a:prstGeom>
            <a:noFill/>
            <a:ln w="12700" algn="ctr">
              <a:noFill/>
              <a:miter lim="800000"/>
              <a:headEnd/>
              <a:tailEnd/>
            </a:ln>
          </p:spPr>
          <p:txBody>
            <a:bodyPr wrap="none">
              <a:spAutoFit/>
            </a:bodyPr>
            <a:lstStyle/>
            <a:p>
              <a:r>
                <a:rPr lang="en-GB" b="1"/>
                <a:t>Facies color code</a:t>
              </a:r>
            </a:p>
          </p:txBody>
        </p:sp>
        <p:sp>
          <p:nvSpPr>
            <p:cNvPr id="22547" name="Line 15"/>
            <p:cNvSpPr>
              <a:spLocks noChangeShapeType="1"/>
            </p:cNvSpPr>
            <p:nvPr/>
          </p:nvSpPr>
          <p:spPr bwMode="auto">
            <a:xfrm>
              <a:off x="1598" y="910"/>
              <a:ext cx="813" cy="403"/>
            </a:xfrm>
            <a:prstGeom prst="line">
              <a:avLst/>
            </a:prstGeom>
            <a:noFill/>
            <a:ln w="28575">
              <a:solidFill>
                <a:srgbClr val="006600"/>
              </a:solidFill>
              <a:round/>
              <a:headEnd/>
              <a:tailEnd type="triangle" w="med" len="med"/>
            </a:ln>
          </p:spPr>
          <p:txBody>
            <a:bodyPr anchor="ctr"/>
            <a:lstStyle/>
            <a:p>
              <a:endParaRPr lang="fr-FR"/>
            </a:p>
          </p:txBody>
        </p:sp>
        <p:sp>
          <p:nvSpPr>
            <p:cNvPr id="22548" name="Line 16"/>
            <p:cNvSpPr>
              <a:spLocks noChangeShapeType="1"/>
            </p:cNvSpPr>
            <p:nvPr/>
          </p:nvSpPr>
          <p:spPr bwMode="auto">
            <a:xfrm>
              <a:off x="1550" y="1054"/>
              <a:ext cx="790" cy="389"/>
            </a:xfrm>
            <a:prstGeom prst="line">
              <a:avLst/>
            </a:prstGeom>
            <a:noFill/>
            <a:ln w="28575">
              <a:solidFill>
                <a:srgbClr val="00FF00"/>
              </a:solidFill>
              <a:round/>
              <a:headEnd/>
              <a:tailEnd type="triangle" w="med" len="med"/>
            </a:ln>
          </p:spPr>
          <p:txBody>
            <a:bodyPr anchor="ctr"/>
            <a:lstStyle/>
            <a:p>
              <a:endParaRPr lang="fr-FR"/>
            </a:p>
          </p:txBody>
        </p:sp>
        <p:sp>
          <p:nvSpPr>
            <p:cNvPr id="22549" name="Line 17"/>
            <p:cNvSpPr>
              <a:spLocks noChangeShapeType="1"/>
            </p:cNvSpPr>
            <p:nvPr/>
          </p:nvSpPr>
          <p:spPr bwMode="auto">
            <a:xfrm>
              <a:off x="1262" y="1102"/>
              <a:ext cx="775" cy="355"/>
            </a:xfrm>
            <a:prstGeom prst="line">
              <a:avLst/>
            </a:prstGeom>
            <a:noFill/>
            <a:ln w="28575">
              <a:solidFill>
                <a:srgbClr val="FFFF00"/>
              </a:solidFill>
              <a:round/>
              <a:headEnd/>
              <a:tailEnd type="triangle" w="med" len="med"/>
            </a:ln>
          </p:spPr>
          <p:txBody>
            <a:bodyPr anchor="ctr"/>
            <a:lstStyle/>
            <a:p>
              <a:endParaRPr lang="fr-FR"/>
            </a:p>
          </p:txBody>
        </p:sp>
        <p:sp>
          <p:nvSpPr>
            <p:cNvPr id="22550" name="Line 18"/>
            <p:cNvSpPr>
              <a:spLocks noChangeShapeType="1"/>
            </p:cNvSpPr>
            <p:nvPr/>
          </p:nvSpPr>
          <p:spPr bwMode="auto">
            <a:xfrm>
              <a:off x="926" y="1342"/>
              <a:ext cx="873" cy="210"/>
            </a:xfrm>
            <a:prstGeom prst="line">
              <a:avLst/>
            </a:prstGeom>
            <a:noFill/>
            <a:ln w="28575">
              <a:solidFill>
                <a:srgbClr val="9C1D08"/>
              </a:solidFill>
              <a:round/>
              <a:headEnd/>
              <a:tailEnd type="triangle" w="med" len="med"/>
            </a:ln>
          </p:spPr>
          <p:txBody>
            <a:bodyPr anchor="ctr"/>
            <a:lstStyle/>
            <a:p>
              <a:endParaRPr lang="fr-FR"/>
            </a:p>
          </p:txBody>
        </p:sp>
        <p:sp>
          <p:nvSpPr>
            <p:cNvPr id="22551" name="Line 19"/>
            <p:cNvSpPr>
              <a:spLocks noChangeShapeType="1"/>
            </p:cNvSpPr>
            <p:nvPr/>
          </p:nvSpPr>
          <p:spPr bwMode="auto">
            <a:xfrm>
              <a:off x="926" y="1486"/>
              <a:ext cx="928" cy="711"/>
            </a:xfrm>
            <a:prstGeom prst="line">
              <a:avLst/>
            </a:prstGeom>
            <a:noFill/>
            <a:ln w="28575">
              <a:solidFill>
                <a:srgbClr val="660033"/>
              </a:solidFill>
              <a:round/>
              <a:headEnd/>
              <a:tailEnd type="triangle" w="med" len="med"/>
            </a:ln>
          </p:spPr>
          <p:txBody>
            <a:bodyPr anchor="ctr"/>
            <a:lstStyle/>
            <a:p>
              <a:endParaRPr lang="fr-FR"/>
            </a:p>
          </p:txBody>
        </p:sp>
      </p:grpSp>
      <p:grpSp>
        <p:nvGrpSpPr>
          <p:cNvPr id="22534" name="Group 20"/>
          <p:cNvGrpSpPr>
            <a:grpSpLocks/>
          </p:cNvGrpSpPr>
          <p:nvPr/>
        </p:nvGrpSpPr>
        <p:grpSpPr bwMode="auto">
          <a:xfrm>
            <a:off x="5238750" y="1143000"/>
            <a:ext cx="2571750" cy="1765300"/>
            <a:chOff x="3122" y="430"/>
            <a:chExt cx="1620" cy="1112"/>
          </a:xfrm>
        </p:grpSpPr>
        <p:sp>
          <p:nvSpPr>
            <p:cNvPr id="22537" name="Line 21"/>
            <p:cNvSpPr>
              <a:spLocks noChangeShapeType="1"/>
            </p:cNvSpPr>
            <p:nvPr/>
          </p:nvSpPr>
          <p:spPr bwMode="auto">
            <a:xfrm>
              <a:off x="3207" y="534"/>
              <a:ext cx="148" cy="1008"/>
            </a:xfrm>
            <a:prstGeom prst="line">
              <a:avLst/>
            </a:prstGeom>
            <a:noFill/>
            <a:ln w="63500">
              <a:solidFill>
                <a:srgbClr val="00FF00"/>
              </a:solidFill>
              <a:round/>
              <a:headEnd/>
              <a:tailEnd/>
            </a:ln>
          </p:spPr>
          <p:txBody>
            <a:bodyPr anchor="ctr"/>
            <a:lstStyle/>
            <a:p>
              <a:endParaRPr lang="fr-FR"/>
            </a:p>
          </p:txBody>
        </p:sp>
        <p:grpSp>
          <p:nvGrpSpPr>
            <p:cNvPr id="22538" name="Group 22"/>
            <p:cNvGrpSpPr>
              <a:grpSpLocks/>
            </p:cNvGrpSpPr>
            <p:nvPr/>
          </p:nvGrpSpPr>
          <p:grpSpPr bwMode="auto">
            <a:xfrm>
              <a:off x="3122" y="430"/>
              <a:ext cx="1620" cy="1079"/>
              <a:chOff x="3122" y="430"/>
              <a:chExt cx="1620" cy="1079"/>
            </a:xfrm>
          </p:grpSpPr>
          <p:grpSp>
            <p:nvGrpSpPr>
              <p:cNvPr id="22539" name="Group 23"/>
              <p:cNvGrpSpPr>
                <a:grpSpLocks/>
              </p:cNvGrpSpPr>
              <p:nvPr/>
            </p:nvGrpSpPr>
            <p:grpSpPr bwMode="auto">
              <a:xfrm>
                <a:off x="3122" y="833"/>
                <a:ext cx="1620" cy="676"/>
                <a:chOff x="3122" y="833"/>
                <a:chExt cx="1620" cy="676"/>
              </a:xfrm>
            </p:grpSpPr>
            <p:grpSp>
              <p:nvGrpSpPr>
                <p:cNvPr id="22541" name="Group 24"/>
                <p:cNvGrpSpPr>
                  <a:grpSpLocks/>
                </p:cNvGrpSpPr>
                <p:nvPr/>
              </p:nvGrpSpPr>
              <p:grpSpPr bwMode="auto">
                <a:xfrm>
                  <a:off x="3122" y="833"/>
                  <a:ext cx="286" cy="172"/>
                  <a:chOff x="2610" y="1918"/>
                  <a:chExt cx="740" cy="738"/>
                </a:xfrm>
              </p:grpSpPr>
              <p:sp>
                <p:nvSpPr>
                  <p:cNvPr id="22543" name="Oval 25"/>
                  <p:cNvSpPr>
                    <a:spLocks noChangeArrowheads="1"/>
                  </p:cNvSpPr>
                  <p:nvPr/>
                </p:nvSpPr>
                <p:spPr bwMode="auto">
                  <a:xfrm>
                    <a:off x="2610" y="1918"/>
                    <a:ext cx="739" cy="738"/>
                  </a:xfrm>
                  <a:prstGeom prst="ellipse">
                    <a:avLst/>
                  </a:prstGeom>
                  <a:solidFill>
                    <a:schemeClr val="accent1"/>
                  </a:solidFill>
                  <a:ln w="12700" algn="ctr">
                    <a:solidFill>
                      <a:schemeClr val="hlink"/>
                    </a:solidFill>
                    <a:round/>
                    <a:headEnd/>
                    <a:tailEnd/>
                  </a:ln>
                </p:spPr>
                <p:txBody>
                  <a:bodyPr wrap="none" anchor="ctr"/>
                  <a:lstStyle/>
                  <a:p>
                    <a:endParaRPr lang="fr-FR"/>
                  </a:p>
                </p:txBody>
              </p:sp>
              <p:sp>
                <p:nvSpPr>
                  <p:cNvPr id="22544" name="Freeform 26"/>
                  <p:cNvSpPr>
                    <a:spLocks/>
                  </p:cNvSpPr>
                  <p:nvPr/>
                </p:nvSpPr>
                <p:spPr bwMode="auto">
                  <a:xfrm>
                    <a:off x="2978" y="1919"/>
                    <a:ext cx="372" cy="606"/>
                  </a:xfrm>
                  <a:custGeom>
                    <a:avLst/>
                    <a:gdLst>
                      <a:gd name="T0" fmla="*/ 1 w 372"/>
                      <a:gd name="T1" fmla="*/ 0 h 606"/>
                      <a:gd name="T2" fmla="*/ 42 w 372"/>
                      <a:gd name="T3" fmla="*/ 0 h 606"/>
                      <a:gd name="T4" fmla="*/ 98 w 372"/>
                      <a:gd name="T5" fmla="*/ 11 h 606"/>
                      <a:gd name="T6" fmla="*/ 168 w 372"/>
                      <a:gd name="T7" fmla="*/ 37 h 606"/>
                      <a:gd name="T8" fmla="*/ 205 w 372"/>
                      <a:gd name="T9" fmla="*/ 60 h 606"/>
                      <a:gd name="T10" fmla="*/ 246 w 372"/>
                      <a:gd name="T11" fmla="*/ 93 h 606"/>
                      <a:gd name="T12" fmla="*/ 280 w 372"/>
                      <a:gd name="T13" fmla="*/ 124 h 606"/>
                      <a:gd name="T14" fmla="*/ 312 w 372"/>
                      <a:gd name="T15" fmla="*/ 167 h 606"/>
                      <a:gd name="T16" fmla="*/ 342 w 372"/>
                      <a:gd name="T17" fmla="*/ 223 h 606"/>
                      <a:gd name="T18" fmla="*/ 360 w 372"/>
                      <a:gd name="T19" fmla="*/ 275 h 606"/>
                      <a:gd name="T20" fmla="*/ 370 w 372"/>
                      <a:gd name="T21" fmla="*/ 324 h 606"/>
                      <a:gd name="T22" fmla="*/ 372 w 372"/>
                      <a:gd name="T23" fmla="*/ 376 h 606"/>
                      <a:gd name="T24" fmla="*/ 367 w 372"/>
                      <a:gd name="T25" fmla="*/ 430 h 606"/>
                      <a:gd name="T26" fmla="*/ 351 w 372"/>
                      <a:gd name="T27" fmla="*/ 487 h 606"/>
                      <a:gd name="T28" fmla="*/ 334 w 372"/>
                      <a:gd name="T29" fmla="*/ 531 h 606"/>
                      <a:gd name="T30" fmla="*/ 313 w 372"/>
                      <a:gd name="T31" fmla="*/ 568 h 606"/>
                      <a:gd name="T32" fmla="*/ 283 w 372"/>
                      <a:gd name="T33" fmla="*/ 606 h 606"/>
                      <a:gd name="T34" fmla="*/ 0 w 372"/>
                      <a:gd name="T35" fmla="*/ 367 h 606"/>
                      <a:gd name="T36" fmla="*/ 1 w 372"/>
                      <a:gd name="T37" fmla="*/ 0 h 60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2"/>
                      <a:gd name="T58" fmla="*/ 0 h 606"/>
                      <a:gd name="T59" fmla="*/ 372 w 372"/>
                      <a:gd name="T60" fmla="*/ 606 h 60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2" h="606">
                        <a:moveTo>
                          <a:pt x="1" y="0"/>
                        </a:moveTo>
                        <a:lnTo>
                          <a:pt x="42" y="0"/>
                        </a:lnTo>
                        <a:lnTo>
                          <a:pt x="98" y="11"/>
                        </a:lnTo>
                        <a:lnTo>
                          <a:pt x="168" y="37"/>
                        </a:lnTo>
                        <a:lnTo>
                          <a:pt x="205" y="60"/>
                        </a:lnTo>
                        <a:lnTo>
                          <a:pt x="246" y="93"/>
                        </a:lnTo>
                        <a:lnTo>
                          <a:pt x="280" y="124"/>
                        </a:lnTo>
                        <a:lnTo>
                          <a:pt x="312" y="167"/>
                        </a:lnTo>
                        <a:lnTo>
                          <a:pt x="342" y="223"/>
                        </a:lnTo>
                        <a:lnTo>
                          <a:pt x="360" y="275"/>
                        </a:lnTo>
                        <a:lnTo>
                          <a:pt x="370" y="324"/>
                        </a:lnTo>
                        <a:lnTo>
                          <a:pt x="372" y="376"/>
                        </a:lnTo>
                        <a:lnTo>
                          <a:pt x="367" y="430"/>
                        </a:lnTo>
                        <a:lnTo>
                          <a:pt x="351" y="487"/>
                        </a:lnTo>
                        <a:lnTo>
                          <a:pt x="334" y="531"/>
                        </a:lnTo>
                        <a:lnTo>
                          <a:pt x="313" y="568"/>
                        </a:lnTo>
                        <a:lnTo>
                          <a:pt x="283" y="606"/>
                        </a:lnTo>
                        <a:lnTo>
                          <a:pt x="0" y="367"/>
                        </a:lnTo>
                        <a:lnTo>
                          <a:pt x="1" y="0"/>
                        </a:lnTo>
                        <a:close/>
                      </a:path>
                    </a:pathLst>
                  </a:custGeom>
                  <a:solidFill>
                    <a:srgbClr val="FF0000"/>
                  </a:solidFill>
                  <a:ln w="3175" cap="flat" cmpd="sng">
                    <a:solidFill>
                      <a:schemeClr val="hlink"/>
                    </a:solidFill>
                    <a:prstDash val="solid"/>
                    <a:round/>
                    <a:headEnd type="none" w="med" len="med"/>
                    <a:tailEnd type="none" w="med" len="med"/>
                  </a:ln>
                </p:spPr>
                <p:txBody>
                  <a:bodyPr anchor="ctr"/>
                  <a:lstStyle/>
                  <a:p>
                    <a:endParaRPr lang="fr-FR"/>
                  </a:p>
                </p:txBody>
              </p:sp>
            </p:grpSp>
            <p:sp>
              <p:nvSpPr>
                <p:cNvPr id="22542" name="Text Box 27"/>
                <p:cNvSpPr txBox="1">
                  <a:spLocks noChangeArrowheads="1"/>
                </p:cNvSpPr>
                <p:nvPr/>
              </p:nvSpPr>
              <p:spPr bwMode="auto">
                <a:xfrm>
                  <a:off x="3422" y="1102"/>
                  <a:ext cx="1320" cy="407"/>
                </a:xfrm>
                <a:prstGeom prst="rect">
                  <a:avLst/>
                </a:prstGeom>
                <a:solidFill>
                  <a:schemeClr val="bg1"/>
                </a:solidFill>
                <a:ln w="12700" algn="ctr">
                  <a:solidFill>
                    <a:srgbClr val="FF0000"/>
                  </a:solidFill>
                  <a:prstDash val="sysDash"/>
                  <a:miter lim="800000"/>
                  <a:headEnd/>
                  <a:tailEnd/>
                </a:ln>
              </p:spPr>
              <p:txBody>
                <a:bodyPr wrap="none">
                  <a:spAutoFit/>
                </a:bodyPr>
                <a:lstStyle/>
                <a:p>
                  <a:r>
                    <a:rPr lang="en-GB" b="1"/>
                    <a:t>Cum production  </a:t>
                  </a:r>
                </a:p>
                <a:p>
                  <a:r>
                    <a:rPr lang="en-GB" b="1"/>
                    <a:t>oil &amp; gas bubble</a:t>
                  </a:r>
                </a:p>
              </p:txBody>
            </p:sp>
          </p:grpSp>
          <p:sp>
            <p:nvSpPr>
              <p:cNvPr id="22540" name="Line 28"/>
              <p:cNvSpPr>
                <a:spLocks noChangeAspect="1" noChangeShapeType="1"/>
              </p:cNvSpPr>
              <p:nvPr/>
            </p:nvSpPr>
            <p:spPr bwMode="auto">
              <a:xfrm>
                <a:off x="3182" y="430"/>
                <a:ext cx="34" cy="227"/>
              </a:xfrm>
              <a:prstGeom prst="line">
                <a:avLst/>
              </a:prstGeom>
              <a:noFill/>
              <a:ln w="63500">
                <a:solidFill>
                  <a:srgbClr val="66FF33"/>
                </a:solidFill>
                <a:round/>
                <a:headEnd type="arrow" w="med" len="med"/>
                <a:tailEnd/>
              </a:ln>
            </p:spPr>
            <p:txBody>
              <a:bodyPr anchor="ctr"/>
              <a:lstStyle/>
              <a:p>
                <a:endParaRPr lang="fr-FR"/>
              </a:p>
            </p:txBody>
          </p:sp>
        </p:grpSp>
      </p:grpSp>
      <p:sp>
        <p:nvSpPr>
          <p:cNvPr id="22535" name="Titre 1"/>
          <p:cNvSpPr txBox="1">
            <a:spLocks/>
          </p:cNvSpPr>
          <p:nvPr/>
        </p:nvSpPr>
        <p:spPr bwMode="auto">
          <a:xfrm>
            <a:off x="457200" y="274638"/>
            <a:ext cx="8534400" cy="1554162"/>
          </a:xfrm>
          <a:prstGeom prst="rect">
            <a:avLst/>
          </a:prstGeom>
          <a:noFill/>
          <a:ln w="9525">
            <a:noFill/>
            <a:miter lim="800000"/>
            <a:headEnd/>
            <a:tailEnd/>
          </a:ln>
        </p:spPr>
        <p:txBody>
          <a:bodyPr/>
          <a:lstStyle/>
          <a:p>
            <a:pPr defTabSz="457200"/>
            <a:r>
              <a:rPr lang="fr-FR" sz="2800" b="1"/>
              <a:t>Integrated visualization example 2 :  </a:t>
            </a:r>
          </a:p>
          <a:p>
            <a:pPr defTabSz="457200"/>
            <a:r>
              <a:rPr lang="fr-FR" sz="2800" b="1"/>
              <a:t>4D response to gas</a:t>
            </a:r>
          </a:p>
          <a:p>
            <a:pPr defTabSz="457200"/>
            <a:endParaRPr lang="en-US" sz="2400" b="1"/>
          </a:p>
        </p:txBody>
      </p:sp>
      <p:sp>
        <p:nvSpPr>
          <p:cNvPr id="22536"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C2C1620B-25E2-47A4-9CE3-1255A06E1C2A}" type="slidenum">
              <a:rPr lang="en-US" sz="1200" b="1">
                <a:solidFill>
                  <a:srgbClr val="000000"/>
                </a:solidFill>
                <a:latin typeface="Calibri" pitchFamily="34" charset="0"/>
              </a:rPr>
              <a:pPr algn="r"/>
              <a:t>7</a:t>
            </a:fld>
            <a:endParaRPr lang="en-US" sz="1200" b="1">
              <a:solidFill>
                <a:srgbClr val="000000"/>
              </a:solidFill>
              <a:latin typeface="Calibri" pitchFamily="34" charset="0"/>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4"/>
          <p:cNvSpPr>
            <a:spLocks noChangeArrowheads="1"/>
          </p:cNvSpPr>
          <p:nvPr/>
        </p:nvSpPr>
        <p:spPr bwMode="auto">
          <a:xfrm>
            <a:off x="457200" y="2971800"/>
            <a:ext cx="4748213" cy="523875"/>
          </a:xfrm>
          <a:prstGeom prst="rect">
            <a:avLst/>
          </a:prstGeom>
          <a:noFill/>
          <a:ln w="9525">
            <a:noFill/>
            <a:miter lim="800000"/>
            <a:headEnd/>
            <a:tailEnd/>
          </a:ln>
        </p:spPr>
        <p:txBody>
          <a:bodyPr wrap="none">
            <a:spAutoFit/>
          </a:bodyPr>
          <a:lstStyle/>
          <a:p>
            <a:pPr marL="514350" indent="-514350">
              <a:buClr>
                <a:srgbClr val="C00000"/>
              </a:buClr>
            </a:pPr>
            <a:r>
              <a:rPr lang="fr-FR" sz="2800" b="1">
                <a:solidFill>
                  <a:srgbClr val="C00000"/>
                </a:solidFill>
              </a:rPr>
              <a:t>2.</a:t>
            </a:r>
            <a:r>
              <a:rPr lang="fr-FR" sz="2800" b="1"/>
              <a:t> Why is RESQML useful?</a:t>
            </a:r>
          </a:p>
        </p:txBody>
      </p:sp>
      <p:sp>
        <p:nvSpPr>
          <p:cNvPr id="24578"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94CC6F4E-254B-43E1-8785-952CA494345B}" type="slidenum">
              <a:rPr lang="en-US" sz="1200" b="1">
                <a:solidFill>
                  <a:srgbClr val="000000"/>
                </a:solidFill>
                <a:latin typeface="Calibri" pitchFamily="34" charset="0"/>
              </a:rPr>
              <a:pPr algn="r"/>
              <a:t>8</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886200" y="1600200"/>
            <a:ext cx="2971800" cy="1371600"/>
          </a:xfrm>
          <a:prstGeom prst="rect">
            <a:avLst/>
          </a:prstGeom>
          <a:noFill/>
          <a:ln w="19050">
            <a:solidFill>
              <a:srgbClr val="C0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25602" name="Espace réservé du contenu 3" descr="Information_cycle.jpg"/>
          <p:cNvPicPr>
            <a:picLocks noGrp="1" noChangeAspect="1"/>
          </p:cNvPicPr>
          <p:nvPr>
            <p:ph idx="4294967295"/>
          </p:nvPr>
        </p:nvPicPr>
        <p:blipFill>
          <a:blip r:embed="rId3"/>
          <a:srcRect/>
          <a:stretch>
            <a:fillRect/>
          </a:stretch>
        </p:blipFill>
        <p:spPr bwMode="auto">
          <a:xfrm>
            <a:off x="1409700" y="1600200"/>
            <a:ext cx="6324600" cy="4525963"/>
          </a:xfrm>
          <a:prstGeom prst="rect">
            <a:avLst/>
          </a:prstGeom>
          <a:noFill/>
          <a:ln>
            <a:miter lim="800000"/>
            <a:headEnd/>
            <a:tailEnd/>
          </a:ln>
        </p:spPr>
      </p:pic>
      <p:sp>
        <p:nvSpPr>
          <p:cNvPr id="25603" name="ZoneTexte 6"/>
          <p:cNvSpPr txBox="1">
            <a:spLocks noChangeArrowheads="1"/>
          </p:cNvSpPr>
          <p:nvPr/>
        </p:nvSpPr>
        <p:spPr bwMode="auto">
          <a:xfrm>
            <a:off x="685800" y="1143000"/>
            <a:ext cx="4275138" cy="369888"/>
          </a:xfrm>
          <a:prstGeom prst="rect">
            <a:avLst/>
          </a:prstGeom>
          <a:noFill/>
          <a:ln w="9525">
            <a:noFill/>
            <a:miter lim="800000"/>
            <a:headEnd/>
            <a:tailEnd/>
          </a:ln>
        </p:spPr>
        <p:txBody>
          <a:bodyPr wrap="none">
            <a:spAutoFit/>
          </a:bodyPr>
          <a:lstStyle/>
          <a:p>
            <a:r>
              <a:rPr lang="es-ES"/>
              <a:t>One pass Low Frequency Data Transfer</a:t>
            </a:r>
            <a:endParaRPr lang="fr-FR"/>
          </a:p>
        </p:txBody>
      </p:sp>
      <p:pic>
        <p:nvPicPr>
          <p:cNvPr id="25604" name="Picture 2"/>
          <p:cNvPicPr>
            <a:picLocks noChangeAspect="1" noChangeArrowheads="1"/>
          </p:cNvPicPr>
          <p:nvPr/>
        </p:nvPicPr>
        <p:blipFill>
          <a:blip r:embed="rId4"/>
          <a:srcRect l="56042" t="42628" r="8749" b="22000"/>
          <a:stretch>
            <a:fillRect/>
          </a:stretch>
        </p:blipFill>
        <p:spPr bwMode="auto">
          <a:xfrm>
            <a:off x="163513" y="3424238"/>
            <a:ext cx="8751887" cy="2747962"/>
          </a:xfrm>
          <a:prstGeom prst="rect">
            <a:avLst/>
          </a:prstGeom>
          <a:noFill/>
          <a:ln w="9525">
            <a:noFill/>
            <a:miter lim="800000"/>
            <a:headEnd/>
            <a:tailEnd/>
          </a:ln>
        </p:spPr>
      </p:pic>
      <p:sp>
        <p:nvSpPr>
          <p:cNvPr id="9" name="Rectangle 8"/>
          <p:cNvSpPr/>
          <p:nvPr/>
        </p:nvSpPr>
        <p:spPr>
          <a:xfrm>
            <a:off x="3962400" y="3810000"/>
            <a:ext cx="2286000" cy="2286000"/>
          </a:xfrm>
          <a:prstGeom prst="rect">
            <a:avLst/>
          </a:prstGeom>
          <a:noFill/>
          <a:ln w="19050">
            <a:solidFill>
              <a:srgbClr val="C0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25606" name="Picture 2"/>
          <p:cNvPicPr>
            <a:picLocks noChangeAspect="1" noChangeArrowheads="1"/>
          </p:cNvPicPr>
          <p:nvPr/>
        </p:nvPicPr>
        <p:blipFill>
          <a:blip r:embed="rId4"/>
          <a:srcRect l="59328" t="28288" r="15279" b="58327"/>
          <a:stretch>
            <a:fillRect/>
          </a:stretch>
        </p:blipFill>
        <p:spPr bwMode="auto">
          <a:xfrm>
            <a:off x="304800" y="1752600"/>
            <a:ext cx="6477000" cy="1066800"/>
          </a:xfrm>
          <a:prstGeom prst="rect">
            <a:avLst/>
          </a:prstGeom>
          <a:noFill/>
          <a:ln w="9525">
            <a:noFill/>
            <a:miter lim="800000"/>
            <a:headEnd/>
            <a:tailEnd/>
          </a:ln>
        </p:spPr>
      </p:pic>
      <p:cxnSp>
        <p:nvCxnSpPr>
          <p:cNvPr id="19" name="Connecteur droit 18"/>
          <p:cNvCxnSpPr/>
          <p:nvPr/>
        </p:nvCxnSpPr>
        <p:spPr>
          <a:xfrm flipH="1">
            <a:off x="762000" y="2971800"/>
            <a:ext cx="2971800" cy="0"/>
          </a:xfrm>
          <a:prstGeom prst="line">
            <a:avLst/>
          </a:prstGeom>
          <a:ln>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21" name="Connecteur droit 20"/>
          <p:cNvCxnSpPr/>
          <p:nvPr/>
        </p:nvCxnSpPr>
        <p:spPr>
          <a:xfrm>
            <a:off x="762000" y="2971800"/>
            <a:ext cx="0" cy="1066800"/>
          </a:xfrm>
          <a:prstGeom prst="line">
            <a:avLst/>
          </a:prstGeom>
          <a:ln>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24" name="Connecteur droit 23"/>
          <p:cNvCxnSpPr/>
          <p:nvPr/>
        </p:nvCxnSpPr>
        <p:spPr>
          <a:xfrm flipH="1">
            <a:off x="6934200" y="2971800"/>
            <a:ext cx="1524000" cy="0"/>
          </a:xfrm>
          <a:prstGeom prst="line">
            <a:avLst/>
          </a:prstGeom>
          <a:ln>
            <a:solidFill>
              <a:srgbClr val="C00000"/>
            </a:solidFill>
            <a:prstDash val="sysDot"/>
          </a:ln>
        </p:spPr>
        <p:style>
          <a:lnRef idx="2">
            <a:schemeClr val="accent1"/>
          </a:lnRef>
          <a:fillRef idx="0">
            <a:schemeClr val="accent1"/>
          </a:fillRef>
          <a:effectRef idx="1">
            <a:schemeClr val="accent1"/>
          </a:effectRef>
          <a:fontRef idx="minor">
            <a:schemeClr val="tx1"/>
          </a:fontRef>
        </p:style>
      </p:cxnSp>
      <p:cxnSp>
        <p:nvCxnSpPr>
          <p:cNvPr id="25" name="Connecteur droit 24"/>
          <p:cNvCxnSpPr/>
          <p:nvPr/>
        </p:nvCxnSpPr>
        <p:spPr>
          <a:xfrm>
            <a:off x="8458200" y="2971800"/>
            <a:ext cx="0" cy="1066800"/>
          </a:xfrm>
          <a:prstGeom prst="line">
            <a:avLst/>
          </a:prstGeom>
          <a:ln>
            <a:solidFill>
              <a:srgbClr val="C00000"/>
            </a:solidFill>
            <a:prstDash val="sysDot"/>
          </a:ln>
        </p:spPr>
        <p:style>
          <a:lnRef idx="2">
            <a:schemeClr val="accent1"/>
          </a:lnRef>
          <a:fillRef idx="0">
            <a:schemeClr val="accent1"/>
          </a:fillRef>
          <a:effectRef idx="1">
            <a:schemeClr val="accent1"/>
          </a:effectRef>
          <a:fontRef idx="minor">
            <a:schemeClr val="tx1"/>
          </a:fontRef>
        </p:style>
      </p:cxnSp>
      <p:sp>
        <p:nvSpPr>
          <p:cNvPr id="27" name="Titre 1"/>
          <p:cNvSpPr txBox="1">
            <a:spLocks/>
          </p:cNvSpPr>
          <p:nvPr/>
        </p:nvSpPr>
        <p:spPr>
          <a:xfrm>
            <a:off x="457200" y="274638"/>
            <a:ext cx="8218488" cy="635000"/>
          </a:xfrm>
          <a:prstGeom prst="rect">
            <a:avLst/>
          </a:prstGeom>
        </p:spPr>
        <p:txBody>
          <a:bodyPr/>
          <a:lstStyle/>
          <a:p>
            <a:pPr marL="514350" indent="-514350" defTabSz="457200" eaLnBrk="0" hangingPunct="0">
              <a:buClr>
                <a:srgbClr val="C00000"/>
              </a:buClr>
              <a:defRPr/>
            </a:pPr>
            <a:r>
              <a:rPr lang="fr-FR" sz="2800" b="1" dirty="0">
                <a:solidFill>
                  <a:srgbClr val="C00000"/>
                </a:solidFill>
                <a:cs typeface="+mn-cs"/>
              </a:rPr>
              <a:t>2.1</a:t>
            </a:r>
            <a:r>
              <a:rPr lang="fr-FR" sz="2800" b="1" dirty="0">
                <a:cs typeface="+mn-cs"/>
              </a:rPr>
              <a:t> RESQML V1 scope</a:t>
            </a:r>
            <a:r>
              <a:rPr lang="en-US" sz="2800" b="1" dirty="0">
                <a:solidFill>
                  <a:srgbClr val="000000"/>
                </a:solidFill>
              </a:rPr>
              <a:t> </a:t>
            </a:r>
          </a:p>
          <a:p>
            <a:pPr defTabSz="457200" eaLnBrk="0" hangingPunct="0">
              <a:defRPr/>
            </a:pPr>
            <a:endParaRPr lang="fr-FR" sz="2800" b="1" dirty="0">
              <a:latin typeface="Arial" pitchFamily="34" charset="0"/>
              <a:ea typeface="ＭＳ Ｐゴシック" charset="0"/>
              <a:cs typeface="Arial" pitchFamily="34" charset="0"/>
            </a:endParaRPr>
          </a:p>
        </p:txBody>
      </p:sp>
      <p:sp>
        <p:nvSpPr>
          <p:cNvPr id="25612" name="TextBox 5"/>
          <p:cNvSpPr txBox="1">
            <a:spLocks noChangeArrowheads="1"/>
          </p:cNvSpPr>
          <p:nvPr/>
        </p:nvSpPr>
        <p:spPr bwMode="auto">
          <a:xfrm>
            <a:off x="8001000" y="11113"/>
            <a:ext cx="1143000" cy="277812"/>
          </a:xfrm>
          <a:prstGeom prst="rect">
            <a:avLst/>
          </a:prstGeom>
          <a:noFill/>
          <a:ln w="9525">
            <a:noFill/>
            <a:miter lim="800000"/>
            <a:headEnd/>
            <a:tailEnd/>
          </a:ln>
        </p:spPr>
        <p:txBody>
          <a:bodyPr>
            <a:spAutoFit/>
          </a:bodyPr>
          <a:lstStyle/>
          <a:p>
            <a:pPr algn="r"/>
            <a:r>
              <a:rPr lang="en-US" sz="1200" b="1">
                <a:solidFill>
                  <a:srgbClr val="000000"/>
                </a:solidFill>
                <a:latin typeface="Calibri" pitchFamily="34" charset="0"/>
              </a:rPr>
              <a:t>Slide </a:t>
            </a:r>
            <a:fld id="{A8BE5224-B481-48FC-8E7F-904E1F5BC27D}" type="slidenum">
              <a:rPr lang="en-US" sz="1200" b="1">
                <a:solidFill>
                  <a:srgbClr val="000000"/>
                </a:solidFill>
                <a:latin typeface="Calibri" pitchFamily="34" charset="0"/>
              </a:rPr>
              <a:pPr algn="r"/>
              <a:t>9</a:t>
            </a:fld>
            <a:endParaRPr lang="en-US" sz="1200" b="1">
              <a:solidFill>
                <a:srgbClr val="000000"/>
              </a:solidFill>
              <a:latin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2CMTC_BlankTitl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_Bod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607</TotalTime>
  <Words>2866</Words>
  <Application>Microsoft Office PowerPoint</Application>
  <PresentationFormat>Affichage à l'écran (4:3)</PresentationFormat>
  <Paragraphs>457</Paragraphs>
  <Slides>29</Slides>
  <Notes>25</Notes>
  <HiddenSlides>0</HiddenSlides>
  <MMClips>0</MMClips>
  <ScaleCrop>false</ScaleCrop>
  <HeadingPairs>
    <vt:vector size="6" baseType="variant">
      <vt:variant>
        <vt:lpstr>Polices utilisées</vt:lpstr>
      </vt:variant>
      <vt:variant>
        <vt:i4>5</vt:i4>
      </vt:variant>
      <vt:variant>
        <vt:lpstr>Modèle de conception</vt:lpstr>
      </vt:variant>
      <vt:variant>
        <vt:i4>6</vt:i4>
      </vt:variant>
      <vt:variant>
        <vt:lpstr>Titres des diapositives</vt:lpstr>
      </vt:variant>
      <vt:variant>
        <vt:i4>29</vt:i4>
      </vt:variant>
    </vt:vector>
  </HeadingPairs>
  <TitlesOfParts>
    <vt:vector size="40" baseType="lpstr">
      <vt:lpstr>Arial</vt:lpstr>
      <vt:lpstr>ＭＳ Ｐゴシック</vt:lpstr>
      <vt:lpstr>Calibri</vt:lpstr>
      <vt:lpstr>Wingdings</vt:lpstr>
      <vt:lpstr>Symbol</vt:lpstr>
      <vt:lpstr>12CMTC_BlankTitle</vt:lpstr>
      <vt:lpstr>Blank_Body</vt:lpstr>
      <vt:lpstr>Blank_Body</vt:lpstr>
      <vt:lpstr>Blank_Body</vt:lpstr>
      <vt:lpstr>Blank_Body</vt:lpstr>
      <vt:lpstr>Blank_Body</vt:lpstr>
      <vt:lpstr>Diapositive 1</vt:lpstr>
      <vt:lpstr>Overview</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vector>
  </TitlesOfParts>
  <Company>SPE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Tamela</dc:creator>
  <cp:lastModifiedBy>rainaujf</cp:lastModifiedBy>
  <cp:revision>286</cp:revision>
  <dcterms:created xsi:type="dcterms:W3CDTF">2010-12-30T17:22:33Z</dcterms:created>
  <dcterms:modified xsi:type="dcterms:W3CDTF">2013-10-13T11:14:40Z</dcterms:modified>
</cp:coreProperties>
</file>